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65"/>
  </p:notesMasterIdLst>
  <p:handoutMasterIdLst>
    <p:handoutMasterId r:id="rId66"/>
  </p:handoutMasterIdLst>
  <p:sldIdLst>
    <p:sldId id="258" r:id="rId6"/>
    <p:sldId id="259" r:id="rId7"/>
    <p:sldId id="262" r:id="rId8"/>
    <p:sldId id="293" r:id="rId9"/>
    <p:sldId id="291" r:id="rId10"/>
    <p:sldId id="292" r:id="rId11"/>
    <p:sldId id="295" r:id="rId12"/>
    <p:sldId id="294" r:id="rId13"/>
    <p:sldId id="296" r:id="rId14"/>
    <p:sldId id="264" r:id="rId15"/>
    <p:sldId id="298" r:id="rId16"/>
    <p:sldId id="297" r:id="rId17"/>
    <p:sldId id="273" r:id="rId18"/>
    <p:sldId id="274" r:id="rId19"/>
    <p:sldId id="276" r:id="rId20"/>
    <p:sldId id="278" r:id="rId21"/>
    <p:sldId id="279" r:id="rId22"/>
    <p:sldId id="280" r:id="rId23"/>
    <p:sldId id="281" r:id="rId24"/>
    <p:sldId id="299" r:id="rId25"/>
    <p:sldId id="300" r:id="rId26"/>
    <p:sldId id="301" r:id="rId27"/>
    <p:sldId id="302" r:id="rId28"/>
    <p:sldId id="303" r:id="rId29"/>
    <p:sldId id="304" r:id="rId30"/>
    <p:sldId id="307" r:id="rId31"/>
    <p:sldId id="308" r:id="rId32"/>
    <p:sldId id="309" r:id="rId33"/>
    <p:sldId id="310" r:id="rId34"/>
    <p:sldId id="306" r:id="rId35"/>
    <p:sldId id="311" r:id="rId36"/>
    <p:sldId id="312" r:id="rId37"/>
    <p:sldId id="313" r:id="rId38"/>
    <p:sldId id="314" r:id="rId39"/>
    <p:sldId id="315" r:id="rId40"/>
    <p:sldId id="318" r:id="rId41"/>
    <p:sldId id="269" r:id="rId42"/>
    <p:sldId id="316" r:id="rId43"/>
    <p:sldId id="317" r:id="rId44"/>
    <p:sldId id="319" r:id="rId45"/>
    <p:sldId id="320" r:id="rId46"/>
    <p:sldId id="321" r:id="rId47"/>
    <p:sldId id="267" r:id="rId48"/>
    <p:sldId id="305" r:id="rId49"/>
    <p:sldId id="283" r:id="rId50"/>
    <p:sldId id="284" r:id="rId51"/>
    <p:sldId id="287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31" r:id="rId60"/>
    <p:sldId id="288" r:id="rId61"/>
    <p:sldId id="330" r:id="rId62"/>
    <p:sldId id="329" r:id="rId63"/>
    <p:sldId id="290" r:id="rId64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66" autoAdjust="0"/>
    <p:restoredTop sz="94643" autoAdjust="0"/>
  </p:normalViewPr>
  <p:slideViewPr>
    <p:cSldViewPr>
      <p:cViewPr varScale="1">
        <p:scale>
          <a:sx n="158" d="100"/>
          <a:sy n="158" d="100"/>
        </p:scale>
        <p:origin x="200" y="4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3872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Live! 360 Orlando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– a list of replaceable elements that tell you something about what is being asked for</a:t>
            </a:r>
          </a:p>
          <a:p>
            <a:r>
              <a:rPr lang="en-US" dirty="0"/>
              <a:t>Intent – the type of interaction the user wants I want a new project</a:t>
            </a:r>
          </a:p>
          <a:p>
            <a:r>
              <a:rPr lang="en-US" dirty="0"/>
              <a:t>App – A collection of entities, intents and other items used to create a domain specific model </a:t>
            </a:r>
          </a:p>
          <a:p>
            <a:r>
              <a:rPr lang="en-US" dirty="0"/>
              <a:t>Training – the process of ensuring that the understanding of the conversation is what you expect</a:t>
            </a:r>
          </a:p>
          <a:p>
            <a:r>
              <a:rPr lang="en-US" dirty="0"/>
              <a:t>Utterance – input from the user that the app will interpret</a:t>
            </a:r>
          </a:p>
          <a:p>
            <a:r>
              <a:rPr lang="en-US" dirty="0"/>
              <a:t>Roles – How an entity is being used in an utterance. For example is a city a start location or destination?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2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8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/What-is-the-difference-between-virtual-reality-augmented-reality-and-mixed-reality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19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Plane detection – detecting horizontal and vertical surfaces</a:t>
            </a:r>
          </a:p>
          <a:p>
            <a:r>
              <a:rPr lang="en-US" dirty="0"/>
              <a:t>Hit-Testing – where objects are in a scene</a:t>
            </a:r>
          </a:p>
          <a:p>
            <a:r>
              <a:rPr lang="en-US" dirty="0"/>
              <a:t>Light estimation – detect ambient light levels so objects can be displayed with proper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16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tracks the world</a:t>
            </a:r>
          </a:p>
          <a:p>
            <a:r>
              <a:rPr lang="en-US" dirty="0"/>
              <a:t>Use </a:t>
            </a:r>
            <a:r>
              <a:rPr lang="en-US" dirty="0" err="1"/>
              <a:t>SceneKit</a:t>
            </a:r>
            <a:r>
              <a:rPr lang="en-US" dirty="0"/>
              <a:t>, </a:t>
            </a:r>
            <a:r>
              <a:rPr lang="en-US" dirty="0" err="1"/>
              <a:t>spriteKit</a:t>
            </a:r>
            <a:r>
              <a:rPr lang="en-US" dirty="0"/>
              <a:t> and Metal to change the world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4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Search –find relative entities (famous people, movies, places) compared to search teams. Allows for categorization</a:t>
            </a:r>
          </a:p>
          <a:p>
            <a:r>
              <a:rPr lang="en-US" dirty="0"/>
              <a:t>Computer Vision – Understand contents of images. (Handwriting, typed text, celebrities, video analysis)</a:t>
            </a:r>
          </a:p>
          <a:p>
            <a:r>
              <a:rPr lang="en-US" dirty="0"/>
              <a:t>Content Moderator – Objectional content filter</a:t>
            </a:r>
          </a:p>
          <a:p>
            <a:r>
              <a:rPr lang="en-US" dirty="0"/>
              <a:t>Custom Vision – Similar to computer vision but can you can train your own models</a:t>
            </a:r>
          </a:p>
          <a:p>
            <a:r>
              <a:rPr lang="en-US" dirty="0"/>
              <a:t>Face - Face recognition</a:t>
            </a:r>
          </a:p>
          <a:p>
            <a:r>
              <a:rPr lang="en-US" dirty="0"/>
              <a:t>Speaker Recognition – report who in particular is speaking – authentication</a:t>
            </a:r>
          </a:p>
          <a:p>
            <a:r>
              <a:rPr lang="en-US" dirty="0"/>
              <a:t>Speech – Recognize what is being said</a:t>
            </a:r>
          </a:p>
          <a:p>
            <a:r>
              <a:rPr lang="en-US" dirty="0"/>
              <a:t>Language Understanding – understand the INTENT of what is being asked for</a:t>
            </a:r>
          </a:p>
          <a:p>
            <a:r>
              <a:rPr lang="en-US" dirty="0"/>
              <a:t>Text Analysis - General Purpose understanding what is being typed and what is felt. Even been on a call with a bot and become mad about it…</a:t>
            </a:r>
          </a:p>
          <a:p>
            <a:r>
              <a:rPr lang="en-US" dirty="0"/>
              <a:t>Translator Text – Translate languages and give alternate explanations to what is being displayed.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– a list of replaceable elements that tell you something about what is being asked for</a:t>
            </a:r>
          </a:p>
          <a:p>
            <a:r>
              <a:rPr lang="en-US" dirty="0"/>
              <a:t>Intent – the type of interaction the user wants I want a new project</a:t>
            </a:r>
          </a:p>
          <a:p>
            <a:r>
              <a:rPr lang="en-US" dirty="0"/>
              <a:t>App – A collection of entities, intents and other items used to create a domain specific model </a:t>
            </a:r>
          </a:p>
          <a:p>
            <a:r>
              <a:rPr lang="en-US" dirty="0"/>
              <a:t>Training – the process of ensuring that the understanding of the conversation is what you expect</a:t>
            </a:r>
          </a:p>
          <a:p>
            <a:r>
              <a:rPr lang="en-US" dirty="0"/>
              <a:t>Utterance – input from the user that the app will interpret</a:t>
            </a:r>
          </a:p>
          <a:p>
            <a:r>
              <a:rPr lang="en-US" dirty="0"/>
              <a:t>Roles – How an entity is being used in an utterance. For example is a city a start location or destination?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9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getting into the world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87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 bot – Bot deployed in PAAS Web App service</a:t>
            </a:r>
          </a:p>
          <a:p>
            <a:r>
              <a:rPr lang="en-US" dirty="0"/>
              <a:t>Bot channels registration – use when you want to host a bot wherever.</a:t>
            </a:r>
          </a:p>
          <a:p>
            <a:r>
              <a:rPr lang="en-US" dirty="0"/>
              <a:t>Functions bot - Bot deployed in PAAS functions App service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7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flow of screens we have a flow of messaged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00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 - Interaction between a person and a bot</a:t>
            </a:r>
          </a:p>
          <a:p>
            <a:r>
              <a:rPr lang="en-US" dirty="0"/>
              <a:t>Channel – Communication front end such as SMS or Facebook</a:t>
            </a:r>
          </a:p>
          <a:p>
            <a:r>
              <a:rPr lang="en-US" dirty="0"/>
              <a:t>Turn - User sending information to the bot and getting it back</a:t>
            </a:r>
          </a:p>
          <a:p>
            <a:r>
              <a:rPr lang="en-US" dirty="0"/>
              <a:t>State – ability to remember something about a user or conversation. For example, the user’s name State is stored in key/value pairs </a:t>
            </a:r>
          </a:p>
          <a:p>
            <a:endParaRPr lang="en-US" dirty="0"/>
          </a:p>
          <a:p>
            <a:r>
              <a:rPr lang="en-US" dirty="0"/>
              <a:t>User state – state about a specific user, spans turns and conversations</a:t>
            </a:r>
          </a:p>
          <a:p>
            <a:r>
              <a:rPr lang="en-US" dirty="0"/>
              <a:t>Conversation state – state during a conversation available to any user</a:t>
            </a:r>
          </a:p>
          <a:p>
            <a:r>
              <a:rPr lang="en-US" dirty="0"/>
              <a:t>Private Conversation State – state scoped to a user in a conversation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05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12/6/18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12/6/18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12/6/18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12/6/18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12/6/18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12/6/18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5.tiff"/><Relationship Id="rId7" Type="http://schemas.openxmlformats.org/officeDocument/2006/relationships/image" Target="../media/image18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4" y="1635646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Modern App User Experiences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Kevin Ford</a:t>
            </a:r>
          </a:p>
          <a:p>
            <a:pPr algn="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Mobile Practice Lead, </a:t>
            </a:r>
          </a:p>
          <a:p>
            <a:pPr algn="r"/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DE02-C1A0-2F44-92CE-A89D2BC7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Digging in - Key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009DE-94D5-6F47-BFEE-C0AF3FC9B48A}"/>
              </a:ext>
            </a:extLst>
          </p:cNvPr>
          <p:cNvSpPr/>
          <p:nvPr/>
        </p:nvSpPr>
        <p:spPr>
          <a:xfrm>
            <a:off x="304800" y="1221044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BEA88-5A03-E447-AA8C-6C3DD7883B52}"/>
              </a:ext>
            </a:extLst>
          </p:cNvPr>
          <p:cNvSpPr/>
          <p:nvPr/>
        </p:nvSpPr>
        <p:spPr>
          <a:xfrm>
            <a:off x="304800" y="1880226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5584-9A31-9148-9CA7-A32312D3BFFA}"/>
              </a:ext>
            </a:extLst>
          </p:cNvPr>
          <p:cNvSpPr/>
          <p:nvPr/>
        </p:nvSpPr>
        <p:spPr>
          <a:xfrm>
            <a:off x="304800" y="2539408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 -&gt;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A1DE9-ED23-A44B-9971-FA2D2113E56D}"/>
              </a:ext>
            </a:extLst>
          </p:cNvPr>
          <p:cNvSpPr/>
          <p:nvPr/>
        </p:nvSpPr>
        <p:spPr>
          <a:xfrm>
            <a:off x="304800" y="3198589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BC559-0D84-5446-A4DD-21F301C4D57F}"/>
              </a:ext>
            </a:extLst>
          </p:cNvPr>
          <p:cNvSpPr/>
          <p:nvPr/>
        </p:nvSpPr>
        <p:spPr>
          <a:xfrm>
            <a:off x="304800" y="3857771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Utterance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ACFDA-65F9-A744-A374-114E16AD2C47}"/>
              </a:ext>
            </a:extLst>
          </p:cNvPr>
          <p:cNvSpPr/>
          <p:nvPr/>
        </p:nvSpPr>
        <p:spPr>
          <a:xfrm>
            <a:off x="304800" y="4516953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7B3B9-C358-184A-83AA-A978FFC8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182095"/>
            <a:ext cx="22574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2E7D-5306-5B4B-8F98-43C7CE7D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LUIS – What’s coming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87D7C-8C1E-404D-A269-850BD7FF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dirty="0"/>
              <a:t>{</a:t>
            </a:r>
          </a:p>
          <a:p>
            <a:pPr marL="0" indent="0">
              <a:buNone/>
            </a:pPr>
            <a:r>
              <a:rPr lang="en-US" sz="900" dirty="0"/>
              <a:t>  "query": ”Create a new bug",</a:t>
            </a:r>
          </a:p>
          <a:p>
            <a:pPr marL="0" indent="0">
              <a:buNone/>
            </a:pPr>
            <a:r>
              <a:rPr lang="en-US" sz="900" dirty="0"/>
              <a:t>  "</a:t>
            </a:r>
            <a:r>
              <a:rPr lang="en-US" sz="900" dirty="0" err="1"/>
              <a:t>topScoringIntent</a:t>
            </a:r>
            <a:r>
              <a:rPr lang="en-US" sz="900" dirty="0"/>
              <a:t>": {</a:t>
            </a:r>
          </a:p>
          <a:p>
            <a:pPr marL="0" indent="0">
              <a:buNone/>
            </a:pPr>
            <a:r>
              <a:rPr lang="en-US" sz="900" dirty="0"/>
              <a:t>    "intent": ”Create New",</a:t>
            </a:r>
          </a:p>
          <a:p>
            <a:pPr marL="0" indent="0">
              <a:buNone/>
            </a:pPr>
            <a:r>
              <a:rPr lang="en-US" sz="900" dirty="0"/>
              <a:t>    "score": 0.95231</a:t>
            </a:r>
          </a:p>
          <a:p>
            <a:pPr marL="0" indent="0">
              <a:buNone/>
            </a:pPr>
            <a:r>
              <a:rPr lang="en-US" sz="900" dirty="0"/>
              <a:t>  },</a:t>
            </a:r>
          </a:p>
          <a:p>
            <a:pPr marL="0" indent="0">
              <a:buNone/>
            </a:pPr>
            <a:r>
              <a:rPr lang="en-US" sz="900" dirty="0"/>
              <a:t>  "entities": [</a:t>
            </a:r>
          </a:p>
          <a:p>
            <a:pPr marL="0" indent="0">
              <a:buNone/>
            </a:pPr>
            <a:r>
              <a:rPr lang="en-US" sz="900" dirty="0"/>
              <a:t>    {</a:t>
            </a:r>
          </a:p>
          <a:p>
            <a:pPr marL="0" indent="0">
              <a:buNone/>
            </a:pPr>
            <a:r>
              <a:rPr lang="en-US" sz="900" dirty="0"/>
              <a:t>      "entity": "30",</a:t>
            </a:r>
          </a:p>
          <a:p>
            <a:pPr marL="0" indent="0">
              <a:buNone/>
            </a:pPr>
            <a:r>
              <a:rPr lang="en-US" sz="900" dirty="0"/>
              <a:t>      "type": ”ItemType",</a:t>
            </a:r>
          </a:p>
          <a:p>
            <a:pPr marL="0" indent="0">
              <a:buNone/>
            </a:pPr>
            <a:r>
              <a:rPr lang="en-US" sz="900" dirty="0"/>
              <a:t>      "</a:t>
            </a:r>
            <a:r>
              <a:rPr lang="en-US" sz="900" dirty="0" err="1"/>
              <a:t>startIndex</a:t>
            </a:r>
            <a:r>
              <a:rPr lang="en-US" sz="900" dirty="0"/>
              <a:t>": 13,</a:t>
            </a:r>
          </a:p>
          <a:p>
            <a:pPr marL="0" indent="0">
              <a:buNone/>
            </a:pPr>
            <a:r>
              <a:rPr lang="en-US" sz="900" dirty="0"/>
              <a:t>      "</a:t>
            </a:r>
            <a:r>
              <a:rPr lang="en-US" sz="900" dirty="0" err="1"/>
              <a:t>endIndex</a:t>
            </a:r>
            <a:r>
              <a:rPr lang="en-US" sz="900" dirty="0"/>
              <a:t>": 15,</a:t>
            </a:r>
          </a:p>
          <a:p>
            <a:pPr marL="0" indent="0">
              <a:buNone/>
            </a:pPr>
            <a:r>
              <a:rPr lang="en-US" sz="900" dirty="0"/>
              <a:t>      "resolution": {</a:t>
            </a:r>
          </a:p>
          <a:p>
            <a:pPr marL="0" indent="0">
              <a:buNone/>
            </a:pPr>
            <a:r>
              <a:rPr lang="en-US" sz="900" dirty="0"/>
              <a:t>        "value": ”bug"</a:t>
            </a:r>
          </a:p>
          <a:p>
            <a:pPr marL="0" indent="0">
              <a:buNone/>
            </a:pPr>
            <a:r>
              <a:rPr lang="en-US" sz="900" dirty="0"/>
              <a:t>      }</a:t>
            </a:r>
          </a:p>
          <a:p>
            <a:pPr marL="0" indent="0">
              <a:buNone/>
            </a:pPr>
            <a:r>
              <a:rPr lang="en-US" sz="900" dirty="0"/>
              <a:t>    } ],</a:t>
            </a:r>
          </a:p>
          <a:p>
            <a:pPr marL="0" indent="0">
              <a:buNone/>
            </a:pPr>
            <a:r>
              <a:rPr lang="en-US" sz="900" dirty="0"/>
              <a:t>  "</a:t>
            </a:r>
            <a:r>
              <a:rPr lang="en-US" sz="900" dirty="0" err="1"/>
              <a:t>sentimentAnalysis</a:t>
            </a:r>
            <a:r>
              <a:rPr lang="en-US" sz="900" dirty="0"/>
              <a:t>": {</a:t>
            </a:r>
          </a:p>
          <a:p>
            <a:pPr marL="0" indent="0">
              <a:buNone/>
            </a:pPr>
            <a:r>
              <a:rPr lang="en-US" sz="900" dirty="0"/>
              <a:t>    "label": "neutral",</a:t>
            </a:r>
          </a:p>
          <a:p>
            <a:pPr marL="0" indent="0">
              <a:buNone/>
            </a:pPr>
            <a:r>
              <a:rPr lang="en-US" sz="900" dirty="0"/>
              <a:t>    "score": 0.5</a:t>
            </a:r>
          </a:p>
          <a:p>
            <a:pPr marL="0" indent="0">
              <a:buNone/>
            </a:pPr>
            <a:r>
              <a:rPr lang="en-US" sz="900" dirty="0"/>
              <a:t>  }</a:t>
            </a:r>
          </a:p>
          <a:p>
            <a:pPr marL="0" indent="0">
              <a:buNone/>
            </a:pPr>
            <a:r>
              <a:rPr lang="en-US" sz="9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DDDB0-25B3-1446-83C5-890D2BB9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182102"/>
            <a:ext cx="3230612" cy="32306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622DA6-348C-5C41-BDAA-96CD0EE1C0F5}"/>
              </a:ext>
            </a:extLst>
          </p:cNvPr>
          <p:cNvSpPr/>
          <p:nvPr/>
        </p:nvSpPr>
        <p:spPr>
          <a:xfrm>
            <a:off x="611560" y="1707654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44959-FF8C-3542-8B23-75C4C58C7D1A}"/>
              </a:ext>
            </a:extLst>
          </p:cNvPr>
          <p:cNvSpPr/>
          <p:nvPr/>
        </p:nvSpPr>
        <p:spPr>
          <a:xfrm>
            <a:off x="5184068" y="1656781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AB699-8A88-554B-AC1D-06A93D95B01E}"/>
              </a:ext>
            </a:extLst>
          </p:cNvPr>
          <p:cNvSpPr/>
          <p:nvPr/>
        </p:nvSpPr>
        <p:spPr>
          <a:xfrm>
            <a:off x="611560" y="221171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EF127D-A112-164E-8DFD-D5AF3B91B650}"/>
              </a:ext>
            </a:extLst>
          </p:cNvPr>
          <p:cNvSpPr/>
          <p:nvPr/>
        </p:nvSpPr>
        <p:spPr>
          <a:xfrm>
            <a:off x="683568" y="2689396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0774F1-B7E4-3B4D-916C-6FBD7609ADC4}"/>
              </a:ext>
            </a:extLst>
          </p:cNvPr>
          <p:cNvSpPr/>
          <p:nvPr/>
        </p:nvSpPr>
        <p:spPr>
          <a:xfrm>
            <a:off x="755576" y="3363838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955F6-C9B7-AB45-B47B-2189240BD785}"/>
              </a:ext>
            </a:extLst>
          </p:cNvPr>
          <p:cNvSpPr/>
          <p:nvPr/>
        </p:nvSpPr>
        <p:spPr>
          <a:xfrm>
            <a:off x="611560" y="3835336"/>
            <a:ext cx="1152128" cy="53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4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B3AA-835D-2F44-BAB1-CBD09360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861715"/>
          </a:xfrm>
        </p:spPr>
        <p:txBody>
          <a:bodyPr/>
          <a:lstStyle/>
          <a:p>
            <a:r>
              <a:rPr lang="en-US" dirty="0"/>
              <a:t>Demo – Setting up Luis and using it in an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D64D7-A292-8D43-8E0E-7CD20A3C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3717"/>
            <a:ext cx="8229600" cy="231090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www.luis.ai</a:t>
            </a:r>
            <a:r>
              <a:rPr lang="en-US" dirty="0"/>
              <a:t>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5931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0AA8-BCB6-FC4A-A43E-5704FDAE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UIs - Voice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1917D-076D-AE4A-A91A-ADE41B45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796"/>
            <a:ext cx="4286250" cy="428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AD56D-819B-7B4D-9C96-AAB51760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047" y="987796"/>
            <a:ext cx="3915953" cy="41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4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Voice?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CBAC1-AFD5-FE4F-842B-027C93F5AEBD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scripted and intent based flow as text based conversational UIs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86B85-D8E0-1940-8F18-E41FA8644FB1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user can’t look at or touch the device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5D45B-CA78-4248-BA72-EB2E14649C14}"/>
              </a:ext>
            </a:extLst>
          </p:cNvPr>
          <p:cNvSpPr/>
          <p:nvPr/>
        </p:nvSpPr>
        <p:spPr>
          <a:xfrm>
            <a:off x="304800" y="27920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device is within listening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2AC08-29E1-AA46-9A38-1AEE48CEA66F}"/>
              </a:ext>
            </a:extLst>
          </p:cNvPr>
          <p:cNvSpPr/>
          <p:nvPr/>
        </p:nvSpPr>
        <p:spPr>
          <a:xfrm>
            <a:off x="304800" y="355680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environment is appropriate for listening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8C1612-FE87-484A-9E16-707A1D6956D8}"/>
              </a:ext>
            </a:extLst>
          </p:cNvPr>
          <p:cNvSpPr/>
          <p:nvPr/>
        </p:nvSpPr>
        <p:spPr>
          <a:xfrm>
            <a:off x="304800" y="432159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understand how your audience communicates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8EBFB-266D-274E-A51A-9B24B463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7" y="1332810"/>
            <a:ext cx="3450893" cy="32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Coding Azure Voice</a:t>
            </a:r>
          </a:p>
        </p:txBody>
      </p:sp>
    </p:spTree>
    <p:extLst>
      <p:ext uri="{BB962C8B-B14F-4D97-AF65-F5344CB8AC3E}">
        <p14:creationId xmlns:p14="http://schemas.microsoft.com/office/powerpoint/2010/main" val="700553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9E5E-E6E3-D04C-981F-FD441ED6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6AA9-5DB4-934F-8C43-4E0CF110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46010" cy="32635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91D8D-3208-5047-9D93-B07AE6B9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5" y="822722"/>
            <a:ext cx="1905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7B271-209D-A942-AEC7-249C6FB5B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701" y="624980"/>
            <a:ext cx="3770194" cy="2218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57C6F-69B9-BF42-ACA8-BDFDDD97D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02" y="2139702"/>
            <a:ext cx="3405077" cy="23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26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3844"/>
            <a:ext cx="8776676" cy="994172"/>
          </a:xfrm>
        </p:spPr>
        <p:txBody>
          <a:bodyPr/>
          <a:lstStyle/>
          <a:p>
            <a:r>
              <a:rPr lang="en-US" dirty="0"/>
              <a:t>When to Use Image Recognition?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CBAC1-AFD5-FE4F-842B-027C93F5AEBD}"/>
              </a:ext>
            </a:extLst>
          </p:cNvPr>
          <p:cNvSpPr/>
          <p:nvPr/>
        </p:nvSpPr>
        <p:spPr>
          <a:xfrm>
            <a:off x="304800" y="126801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is access to a camera or digital photo library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86B85-D8E0-1940-8F18-E41FA8644FB1}"/>
              </a:ext>
            </a:extLst>
          </p:cNvPr>
          <p:cNvSpPr/>
          <p:nvPr/>
        </p:nvSpPr>
        <p:spPr>
          <a:xfrm>
            <a:off x="304800" y="2027203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objects in the real world can provide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5D45B-CA78-4248-BA72-EB2E14649C14}"/>
              </a:ext>
            </a:extLst>
          </p:cNvPr>
          <p:cNvSpPr/>
          <p:nvPr/>
        </p:nvSpPr>
        <p:spPr>
          <a:xfrm>
            <a:off x="304800" y="27920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When the evaluation of those objects fits the device limitations </a:t>
            </a:r>
          </a:p>
          <a:p>
            <a:pPr algn="ctr"/>
            <a:r>
              <a:rPr lang="en-US" sz="1400" dirty="0"/>
              <a:t>(CPU or network)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2AC08-29E1-AA46-9A38-1AEE48CEA66F}"/>
              </a:ext>
            </a:extLst>
          </p:cNvPr>
          <p:cNvSpPr/>
          <p:nvPr/>
        </p:nvSpPr>
        <p:spPr>
          <a:xfrm>
            <a:off x="304800" y="355680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Sufficient image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0399-5468-5844-BF66-B1AE1977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287" y="1284699"/>
            <a:ext cx="3513189" cy="1977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3E774-29A7-9548-8667-9EA86DF3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86" y="3261970"/>
            <a:ext cx="3575714" cy="23687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192068-1185-E742-A68A-730B78690A60}"/>
              </a:ext>
            </a:extLst>
          </p:cNvPr>
          <p:cNvSpPr/>
          <p:nvPr/>
        </p:nvSpPr>
        <p:spPr>
          <a:xfrm>
            <a:off x="304800" y="431407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 to spot items / Patterns</a:t>
            </a:r>
          </a:p>
        </p:txBody>
      </p:sp>
    </p:spTree>
    <p:extLst>
      <p:ext uri="{BB962C8B-B14F-4D97-AF65-F5344CB8AC3E}">
        <p14:creationId xmlns:p14="http://schemas.microsoft.com/office/powerpoint/2010/main" val="3328175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Computer Vision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30" y="2959825"/>
            <a:ext cx="2215085" cy="99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0" y="1877185"/>
            <a:ext cx="2017295" cy="1191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>
            <a:off x="2241645" y="1908892"/>
            <a:ext cx="3127612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2196592" y="1556785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handwritten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3492236" y="401097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92149"/>
            <a:ext cx="1191651" cy="1191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1968532" y="438776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/>
          <p:nvPr/>
        </p:nvCxnSpPr>
        <p:spPr>
          <a:xfrm>
            <a:off x="1317567" y="3235817"/>
            <a:ext cx="0" cy="442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45A47DB-FFB6-634B-B8E3-373EE78DD0B1}"/>
              </a:ext>
            </a:extLst>
          </p:cNvPr>
          <p:cNvCxnSpPr/>
          <p:nvPr/>
        </p:nvCxnSpPr>
        <p:spPr>
          <a:xfrm rot="10800000">
            <a:off x="2241645" y="2696879"/>
            <a:ext cx="2699484" cy="1172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D14F0-3C05-E944-B7BD-DB6001DF8989}"/>
              </a:ext>
            </a:extLst>
          </p:cNvPr>
          <p:cNvCxnSpPr>
            <a:cxnSpLocks/>
          </p:cNvCxnSpPr>
          <p:nvPr/>
        </p:nvCxnSpPr>
        <p:spPr>
          <a:xfrm flipH="1">
            <a:off x="2241645" y="2354239"/>
            <a:ext cx="312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C7AE9-C50D-C54E-BC0C-1A8B9DE86C87}"/>
              </a:ext>
            </a:extLst>
          </p:cNvPr>
          <p:cNvSpPr txBox="1"/>
          <p:nvPr/>
        </p:nvSpPr>
        <p:spPr>
          <a:xfrm>
            <a:off x="2637946" y="205072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AA932CC-CDFA-C645-965B-B8BA416ADFD0}"/>
              </a:ext>
            </a:extLst>
          </p:cNvPr>
          <p:cNvCxnSpPr>
            <a:endCxn id="10" idx="0"/>
          </p:cNvCxnSpPr>
          <p:nvPr/>
        </p:nvCxnSpPr>
        <p:spPr>
          <a:xfrm>
            <a:off x="2241645" y="2571750"/>
            <a:ext cx="3807028" cy="3880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5CFE45-77CB-6340-913B-38B62E8C4B11}"/>
              </a:ext>
            </a:extLst>
          </p:cNvPr>
          <p:cNvSpPr txBox="1"/>
          <p:nvPr/>
        </p:nvSpPr>
        <p:spPr>
          <a:xfrm>
            <a:off x="3822529" y="262472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text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76AF6-4F88-0042-A3F0-2384DF1C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256" y="1152667"/>
            <a:ext cx="1291441" cy="12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Coding Azure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12011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Presentations and Demos Available At: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5283-3CFF-C445-B402-E55054F84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57951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/Bowman74/</a:t>
            </a:r>
            <a:r>
              <a:rPr lang="en-US" sz="2400" dirty="0" err="1"/>
              <a:t>MALModernUIDeepDive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F83F-CC26-6C44-A7A2-552126DC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in with a 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897F2-C6C6-5C43-9CBA-960EA5ED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83" y="1203598"/>
            <a:ext cx="2406583" cy="1080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2C664-AC4F-C240-B1FF-8EF7666A8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424086"/>
            <a:ext cx="2406581" cy="1080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6946B8-FDED-814C-B156-75D895529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8" y="3644572"/>
            <a:ext cx="2406581" cy="1080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440A1-61F5-AE49-967C-432451611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674" y="1275606"/>
            <a:ext cx="4039096" cy="294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36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ECA7-AC57-2D49-BFD1-A58BA78E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Bot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845A32-237F-054D-AD05-48585537F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51553"/>
            <a:ext cx="8229600" cy="14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4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0F0D-E730-8842-AC98-AD5FEF97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B1A22E-8372-A44B-B502-E6E67268D852}"/>
              </a:ext>
            </a:extLst>
          </p:cNvPr>
          <p:cNvSpPr/>
          <p:nvPr/>
        </p:nvSpPr>
        <p:spPr>
          <a:xfrm>
            <a:off x="304800" y="1446119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Operator, OPERATOR!!!! Give me a person!!!!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B1E149-AE3D-8A4B-A783-911B364E39D7}"/>
              </a:ext>
            </a:extLst>
          </p:cNvPr>
          <p:cNvSpPr/>
          <p:nvPr/>
        </p:nvSpPr>
        <p:spPr>
          <a:xfrm>
            <a:off x="304799" y="210178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you need speech?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565A4E-F209-924E-813D-7E4C39AA3B31}"/>
              </a:ext>
            </a:extLst>
          </p:cNvPr>
          <p:cNvSpPr/>
          <p:nvPr/>
        </p:nvSpPr>
        <p:spPr>
          <a:xfrm>
            <a:off x="304799" y="275744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do too much?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388FB6-4163-D944-A45D-BE981167A0D7}"/>
              </a:ext>
            </a:extLst>
          </p:cNvPr>
          <p:cNvSpPr/>
          <p:nvPr/>
        </p:nvSpPr>
        <p:spPr>
          <a:xfrm>
            <a:off x="304797" y="3413104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intuitive and easy?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7BA95-AD02-9046-8A6D-53C6EEE1283D}"/>
              </a:ext>
            </a:extLst>
          </p:cNvPr>
          <p:cNvSpPr/>
          <p:nvPr/>
        </p:nvSpPr>
        <p:spPr>
          <a:xfrm>
            <a:off x="304796" y="4068765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available where the users want it?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8C989B-14A5-9648-8CC4-4B51EA93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20359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7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DCCC-9031-FB47-B268-D026B4AB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different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21172-0448-E146-AA2D-BBF116958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03598"/>
            <a:ext cx="2619937" cy="3075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86CA7-62F0-A348-ACC5-DCD66408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154291"/>
            <a:ext cx="4508569" cy="31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6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603A-C379-5448-859A-2243F9B4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just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0A405-0786-CC49-A260-9C932336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44963"/>
            <a:ext cx="2736304" cy="2853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D76FA-C20D-D443-8672-5DE575418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995686"/>
            <a:ext cx="2786651" cy="2448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76486-EC1A-F349-8C77-727A0796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3" y="1144962"/>
            <a:ext cx="2813382" cy="28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48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AAA8-27E0-7B48-AAAA-8422E5E5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9A8BE-EB00-2B43-B387-224E8095310D}"/>
              </a:ext>
            </a:extLst>
          </p:cNvPr>
          <p:cNvSpPr/>
          <p:nvPr/>
        </p:nvSpPr>
        <p:spPr>
          <a:xfrm>
            <a:off x="304800" y="1446119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863F4-7848-4547-822A-513FB33427C0}"/>
              </a:ext>
            </a:extLst>
          </p:cNvPr>
          <p:cNvSpPr/>
          <p:nvPr/>
        </p:nvSpPr>
        <p:spPr>
          <a:xfrm>
            <a:off x="304799" y="210178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46DBB-C8A0-794F-8A44-BB0BE3972A3C}"/>
              </a:ext>
            </a:extLst>
          </p:cNvPr>
          <p:cNvSpPr/>
          <p:nvPr/>
        </p:nvSpPr>
        <p:spPr>
          <a:xfrm>
            <a:off x="304799" y="2759691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6F4359-291C-9C4F-9127-E26E90997E1E}"/>
              </a:ext>
            </a:extLst>
          </p:cNvPr>
          <p:cNvSpPr/>
          <p:nvPr/>
        </p:nvSpPr>
        <p:spPr>
          <a:xfrm>
            <a:off x="304799" y="34176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97B44A-DA43-0946-B24C-F3D497B78B4C}"/>
              </a:ext>
            </a:extLst>
          </p:cNvPr>
          <p:cNvSpPr/>
          <p:nvPr/>
        </p:nvSpPr>
        <p:spPr>
          <a:xfrm>
            <a:off x="284639" y="4075513"/>
            <a:ext cx="155105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State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F533D-4545-A442-A989-62A2EF54786B}"/>
              </a:ext>
            </a:extLst>
          </p:cNvPr>
          <p:cNvSpPr/>
          <p:nvPr/>
        </p:nvSpPr>
        <p:spPr>
          <a:xfrm>
            <a:off x="1944989" y="4075513"/>
            <a:ext cx="1983106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1F23C2-9D20-2946-A15C-61CB7815B8F2}"/>
              </a:ext>
            </a:extLst>
          </p:cNvPr>
          <p:cNvSpPr/>
          <p:nvPr/>
        </p:nvSpPr>
        <p:spPr>
          <a:xfrm>
            <a:off x="4037388" y="4075513"/>
            <a:ext cx="153089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 State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D52CE-947B-7B4C-A92B-DEC1B109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86" y="1129907"/>
            <a:ext cx="3445901" cy="20975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D6B61-3F41-2540-B1CA-0DAA70717D57}"/>
              </a:ext>
            </a:extLst>
          </p:cNvPr>
          <p:cNvSpPr/>
          <p:nvPr/>
        </p:nvSpPr>
        <p:spPr>
          <a:xfrm>
            <a:off x="5651612" y="2077111"/>
            <a:ext cx="3096851" cy="494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3E5E1-EB82-5042-BDA7-40C8CC86BE0D}"/>
              </a:ext>
            </a:extLst>
          </p:cNvPr>
          <p:cNvSpPr/>
          <p:nvPr/>
        </p:nvSpPr>
        <p:spPr>
          <a:xfrm>
            <a:off x="5651612" y="1347614"/>
            <a:ext cx="3096851" cy="539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CD32-C702-9042-862C-2444D90F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basic 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DC7037-1F4D-5F44-9C84-97F7D892C5E5}"/>
              </a:ext>
            </a:extLst>
          </p:cNvPr>
          <p:cNvSpPr/>
          <p:nvPr/>
        </p:nvSpPr>
        <p:spPr>
          <a:xfrm>
            <a:off x="251520" y="1707654"/>
            <a:ext cx="122413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XYYBot.bot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4CD722-9B2F-ED46-AD76-1F620A979C50}"/>
              </a:ext>
            </a:extLst>
          </p:cNvPr>
          <p:cNvSpPr/>
          <p:nvPr/>
        </p:nvSpPr>
        <p:spPr>
          <a:xfrm>
            <a:off x="1979712" y="1707654"/>
            <a:ext cx="122413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Startup.cs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C58C07-CE14-784D-909B-1031F7EB1D2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475656" y="1851670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17C5C19-3BBD-B14B-B16C-D8A20442EC45}"/>
              </a:ext>
            </a:extLst>
          </p:cNvPr>
          <p:cNvSpPr/>
          <p:nvPr/>
        </p:nvSpPr>
        <p:spPr>
          <a:xfrm>
            <a:off x="1979712" y="2811528"/>
            <a:ext cx="122413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XYZBot.cs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46B99-3CAC-E446-81D8-C0BC981EED66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2591780" y="1995686"/>
            <a:ext cx="0" cy="81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504EEB-4459-A048-99C8-B0E4A715EFFB}"/>
              </a:ext>
            </a:extLst>
          </p:cNvPr>
          <p:cNvSpPr txBox="1"/>
          <p:nvPr/>
        </p:nvSpPr>
        <p:spPr>
          <a:xfrm>
            <a:off x="251520" y="1406078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Configuration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C833C-AE92-BE4E-A92A-ECF9202CFF40}"/>
              </a:ext>
            </a:extLst>
          </p:cNvPr>
          <p:cNvSpPr txBox="1"/>
          <p:nvPr/>
        </p:nvSpPr>
        <p:spPr>
          <a:xfrm>
            <a:off x="2362390" y="3152244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IBot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6D466-1728-7A43-8F33-5BC4152B69BB}"/>
              </a:ext>
            </a:extLst>
          </p:cNvPr>
          <p:cNvSpPr/>
          <p:nvPr/>
        </p:nvSpPr>
        <p:spPr>
          <a:xfrm>
            <a:off x="4211960" y="2331599"/>
            <a:ext cx="453629" cy="124789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Channel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039067-BEA6-884E-8C91-FBD39017DAF7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3203848" y="2955544"/>
            <a:ext cx="1008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21C273-95C6-C64B-A246-E0B01B767854}"/>
              </a:ext>
            </a:extLst>
          </p:cNvPr>
          <p:cNvSpPr txBox="1"/>
          <p:nvPr/>
        </p:nvSpPr>
        <p:spPr>
          <a:xfrm>
            <a:off x="3148744" y="2640111"/>
            <a:ext cx="1118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OnTurnAsync</a:t>
            </a:r>
            <a:endParaRPr lang="en-US" sz="1200" dirty="0"/>
          </a:p>
        </p:txBody>
      </p:sp>
      <p:pic>
        <p:nvPicPr>
          <p:cNvPr id="19" name="Graphic 18" descr="Person with Cane">
            <a:extLst>
              <a:ext uri="{FF2B5EF4-FFF2-40B4-BE49-F238E27FC236}">
                <a16:creationId xmlns:a16="http://schemas.microsoft.com/office/drawing/2014/main" id="{39A37401-AC7F-FF4D-B738-6A5BF2225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2750" y="1929430"/>
            <a:ext cx="2052228" cy="205222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455883-28A5-774E-A7D5-DA2F8D063381}"/>
              </a:ext>
            </a:extLst>
          </p:cNvPr>
          <p:cNvCxnSpPr>
            <a:stCxn id="13" idx="3"/>
            <a:endCxn id="19" idx="1"/>
          </p:cNvCxnSpPr>
          <p:nvPr/>
        </p:nvCxnSpPr>
        <p:spPr>
          <a:xfrm>
            <a:off x="4665589" y="2955544"/>
            <a:ext cx="9371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Repeat">
            <a:extLst>
              <a:ext uri="{FF2B5EF4-FFF2-40B4-BE49-F238E27FC236}">
                <a16:creationId xmlns:a16="http://schemas.microsoft.com/office/drawing/2014/main" id="{A22E8B9B-1004-104C-9865-21091F056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8644" y="3052140"/>
            <a:ext cx="578518" cy="57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18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4F57-010B-4340-BBA8-B845C716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Keeping Information Turn to 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51105-D525-5B4C-ABF8-324046284CFC}"/>
              </a:ext>
            </a:extLst>
          </p:cNvPr>
          <p:cNvSpPr/>
          <p:nvPr/>
        </p:nvSpPr>
        <p:spPr>
          <a:xfrm>
            <a:off x="251520" y="120359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IStatePropertyAccessor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323B8-2491-AE4D-88E1-204361093285}"/>
              </a:ext>
            </a:extLst>
          </p:cNvPr>
          <p:cNvSpPr txBox="1"/>
          <p:nvPr/>
        </p:nvSpPr>
        <p:spPr>
          <a:xfrm>
            <a:off x="251520" y="1813937"/>
            <a:ext cx="755020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public class </a:t>
            </a:r>
            <a:r>
              <a:rPr lang="en-US" sz="1400" dirty="0" err="1"/>
              <a:t>XYZBotAccessors</a:t>
            </a:r>
            <a:endParaRPr lang="en-US" sz="1400" dirty="0"/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  public </a:t>
            </a:r>
            <a:r>
              <a:rPr lang="en-US" sz="1400" dirty="0" err="1"/>
              <a:t>XYZBotAccessors</a:t>
            </a:r>
            <a:r>
              <a:rPr lang="en-US" sz="1400" dirty="0"/>
              <a:t>(</a:t>
            </a:r>
            <a:r>
              <a:rPr lang="en-US" sz="1400" dirty="0" err="1"/>
              <a:t>UserState</a:t>
            </a:r>
            <a:r>
              <a:rPr lang="en-US" sz="1400" dirty="0"/>
              <a:t> </a:t>
            </a:r>
            <a:r>
              <a:rPr lang="en-US" sz="1400" dirty="0" err="1"/>
              <a:t>userState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UserState</a:t>
            </a:r>
            <a:r>
              <a:rPr lang="en-US" sz="1400" dirty="0"/>
              <a:t> = </a:t>
            </a:r>
            <a:r>
              <a:rPr lang="en-US" sz="1400" dirty="0" err="1"/>
              <a:t>userState</a:t>
            </a:r>
            <a:r>
              <a:rPr lang="en-US" sz="1400" dirty="0"/>
              <a:t> ?? throw new </a:t>
            </a:r>
            <a:r>
              <a:rPr lang="en-US" sz="1400" dirty="0" err="1"/>
              <a:t>ArgumentNullException</a:t>
            </a:r>
            <a:r>
              <a:rPr lang="en-US" sz="1400" dirty="0"/>
              <a:t>(</a:t>
            </a:r>
            <a:r>
              <a:rPr lang="en-US" sz="1400" dirty="0" err="1"/>
              <a:t>nameof</a:t>
            </a:r>
            <a:r>
              <a:rPr lang="en-US" sz="1400" dirty="0"/>
              <a:t>(</a:t>
            </a:r>
            <a:r>
              <a:rPr lang="en-US" sz="1400" dirty="0" err="1"/>
              <a:t>userState</a:t>
            </a:r>
            <a:r>
              <a:rPr lang="en-US" sz="1400" dirty="0"/>
              <a:t>));</a:t>
            </a:r>
          </a:p>
          <a:p>
            <a:r>
              <a:rPr lang="en-US" sz="1400" dirty="0"/>
              <a:t>        }</a:t>
            </a:r>
          </a:p>
          <a:p>
            <a:endParaRPr lang="en-US" sz="1400" dirty="0"/>
          </a:p>
          <a:p>
            <a:r>
              <a:rPr lang="en-US" sz="1400" dirty="0"/>
              <a:t>        public </a:t>
            </a:r>
            <a:r>
              <a:rPr lang="en-US" sz="1400" dirty="0" err="1"/>
              <a:t>IStatePropertyAccessor</a:t>
            </a:r>
            <a:r>
              <a:rPr lang="en-US" sz="1400" dirty="0"/>
              <a:t>&lt;</a:t>
            </a:r>
            <a:r>
              <a:rPr lang="en-US" sz="1400" dirty="0" err="1"/>
              <a:t>UserProfile</a:t>
            </a:r>
            <a:r>
              <a:rPr lang="en-US" sz="1400" dirty="0"/>
              <a:t>&gt; </a:t>
            </a:r>
            <a:r>
              <a:rPr lang="en-US" sz="1400" dirty="0" err="1"/>
              <a:t>UserProfile</a:t>
            </a:r>
            <a:r>
              <a:rPr lang="en-US" sz="1400" dirty="0"/>
              <a:t> { get; set; }</a:t>
            </a:r>
          </a:p>
          <a:p>
            <a:endParaRPr lang="en-US" sz="1400" dirty="0"/>
          </a:p>
          <a:p>
            <a:r>
              <a:rPr lang="en-US" sz="1400" dirty="0"/>
              <a:t>        public </a:t>
            </a:r>
            <a:r>
              <a:rPr lang="en-US" sz="1400" dirty="0" err="1"/>
              <a:t>UserState</a:t>
            </a:r>
            <a:r>
              <a:rPr lang="en-US" sz="1400" dirty="0"/>
              <a:t> </a:t>
            </a:r>
            <a:r>
              <a:rPr lang="en-US" sz="1400" dirty="0" err="1"/>
              <a:t>UserState</a:t>
            </a:r>
            <a:r>
              <a:rPr lang="en-US" sz="1400" dirty="0"/>
              <a:t> { get; }</a:t>
            </a:r>
          </a:p>
          <a:p>
            <a:r>
              <a:rPr lang="en-US" sz="1400" dirty="0"/>
              <a:t>    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30F6F-6776-B648-8F56-DF8D8C4531BF}"/>
              </a:ext>
            </a:extLst>
          </p:cNvPr>
          <p:cNvSpPr/>
          <p:nvPr/>
        </p:nvSpPr>
        <p:spPr>
          <a:xfrm>
            <a:off x="2699792" y="2161634"/>
            <a:ext cx="1777426" cy="417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02FF2E-1C22-D84E-BE69-E4747380308C}"/>
              </a:ext>
            </a:extLst>
          </p:cNvPr>
          <p:cNvSpPr/>
          <p:nvPr/>
        </p:nvSpPr>
        <p:spPr>
          <a:xfrm>
            <a:off x="651779" y="3329469"/>
            <a:ext cx="5432389" cy="32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5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4047-E8AC-4C4D-9B0C-48814F94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 Assessor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5C995-39AD-DE4F-9F04-9E3CBE459112}"/>
              </a:ext>
            </a:extLst>
          </p:cNvPr>
          <p:cNvSpPr/>
          <p:nvPr/>
        </p:nvSpPr>
        <p:spPr>
          <a:xfrm>
            <a:off x="251520" y="120359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Startup – </a:t>
            </a:r>
            <a:r>
              <a:rPr lang="en-US" sz="1600" dirty="0" err="1"/>
              <a:t>ConfigureServices</a:t>
            </a:r>
            <a:r>
              <a:rPr lang="en-US" sz="1600" dirty="0"/>
              <a:t>(</a:t>
            </a:r>
            <a:r>
              <a:rPr lang="en-US" sz="1600" dirty="0" err="1"/>
              <a:t>IServiceCollection</a:t>
            </a:r>
            <a:r>
              <a:rPr lang="en-US" sz="1600" dirty="0"/>
              <a:t> services)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DDD5F-68C6-E148-9533-619B8EF5AFA2}"/>
              </a:ext>
            </a:extLst>
          </p:cNvPr>
          <p:cNvSpPr txBox="1"/>
          <p:nvPr/>
        </p:nvSpPr>
        <p:spPr>
          <a:xfrm>
            <a:off x="457200" y="1820356"/>
            <a:ext cx="706635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IStorage</a:t>
            </a:r>
            <a:r>
              <a:rPr lang="en-US" sz="1400" dirty="0"/>
              <a:t> storage = new </a:t>
            </a:r>
            <a:r>
              <a:rPr lang="en-US" sz="1400" dirty="0" err="1"/>
              <a:t>MemoryStorage</a:t>
            </a:r>
            <a:r>
              <a:rPr lang="en-US" sz="1400" dirty="0"/>
              <a:t>();</a:t>
            </a:r>
          </a:p>
          <a:p>
            <a:r>
              <a:rPr lang="en-US" sz="1400" dirty="0" err="1"/>
              <a:t>UserState</a:t>
            </a:r>
            <a:r>
              <a:rPr lang="en-US" sz="1400" dirty="0"/>
              <a:t> </a:t>
            </a:r>
            <a:r>
              <a:rPr lang="en-US" sz="1400" dirty="0" err="1"/>
              <a:t>userState</a:t>
            </a:r>
            <a:r>
              <a:rPr lang="en-US" sz="1400" dirty="0"/>
              <a:t> = new </a:t>
            </a:r>
            <a:r>
              <a:rPr lang="en-US" sz="1400" dirty="0" err="1"/>
              <a:t>UserState</a:t>
            </a:r>
            <a:r>
              <a:rPr lang="en-US" sz="1400" dirty="0"/>
              <a:t>(storage);</a:t>
            </a:r>
          </a:p>
          <a:p>
            <a:endParaRPr lang="en-US" sz="1400" dirty="0"/>
          </a:p>
          <a:p>
            <a:r>
              <a:rPr lang="en-US" sz="1400" dirty="0" err="1"/>
              <a:t>services.AddSingleton</a:t>
            </a:r>
            <a:r>
              <a:rPr lang="en-US" sz="1400" dirty="0"/>
              <a:t>&lt;</a:t>
            </a:r>
            <a:r>
              <a:rPr lang="en-US" sz="1400" dirty="0" err="1"/>
              <a:t>XYZBotAccessors</a:t>
            </a:r>
            <a:r>
              <a:rPr lang="en-US" sz="1400" dirty="0"/>
              <a:t>&gt;(</a:t>
            </a:r>
            <a:r>
              <a:rPr lang="en-US" sz="1400" dirty="0" err="1"/>
              <a:t>sp</a:t>
            </a:r>
            <a:r>
              <a:rPr lang="en-US" sz="1400" dirty="0"/>
              <a:t> =&gt;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return new </a:t>
            </a:r>
            <a:r>
              <a:rPr lang="en-US" sz="1400" dirty="0" err="1"/>
              <a:t>XYZBotAccessors</a:t>
            </a:r>
            <a:r>
              <a:rPr lang="en-US" sz="1400" dirty="0"/>
              <a:t>(</a:t>
            </a:r>
            <a:r>
              <a:rPr lang="en-US" sz="1400" dirty="0" err="1"/>
              <a:t>userState</a:t>
            </a:r>
            <a:r>
              <a:rPr lang="en-US" sz="1400" dirty="0"/>
              <a:t>)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UserProfileAccessor</a:t>
            </a:r>
            <a:r>
              <a:rPr lang="en-US" sz="1400" dirty="0"/>
              <a:t> = </a:t>
            </a:r>
            <a:r>
              <a:rPr lang="en-US" sz="1400" dirty="0" err="1"/>
              <a:t>userState.CreateProperty</a:t>
            </a:r>
            <a:r>
              <a:rPr lang="en-US" sz="1400" dirty="0"/>
              <a:t>&lt;</a:t>
            </a:r>
            <a:r>
              <a:rPr lang="en-US" sz="1400" dirty="0" err="1"/>
              <a:t>UserProfile</a:t>
            </a:r>
            <a:r>
              <a:rPr lang="en-US" sz="1400" dirty="0"/>
              <a:t>&gt;(“</a:t>
            </a:r>
            <a:r>
              <a:rPr lang="en-US" sz="1400" dirty="0" err="1"/>
              <a:t>SomeKeyString</a:t>
            </a:r>
            <a:r>
              <a:rPr lang="en-US" sz="1400" dirty="0"/>
              <a:t>”),</a:t>
            </a:r>
          </a:p>
          <a:p>
            <a:r>
              <a:rPr lang="en-US" sz="1400" dirty="0"/>
              <a:t>    };</a:t>
            </a:r>
          </a:p>
          <a:p>
            <a:r>
              <a:rPr lang="en-US" sz="1400" dirty="0"/>
              <a:t>});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D53A7-07CD-7D4C-8C2A-577F500E7F33}"/>
              </a:ext>
            </a:extLst>
          </p:cNvPr>
          <p:cNvSpPr/>
          <p:nvPr/>
        </p:nvSpPr>
        <p:spPr>
          <a:xfrm>
            <a:off x="2805770" y="1233229"/>
            <a:ext cx="2414301" cy="417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0E3B54-4554-794C-8BD0-D94F5D7FEFCE}"/>
              </a:ext>
            </a:extLst>
          </p:cNvPr>
          <p:cNvSpPr/>
          <p:nvPr/>
        </p:nvSpPr>
        <p:spPr>
          <a:xfrm>
            <a:off x="539552" y="1820356"/>
            <a:ext cx="3384376" cy="271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9AEADB-38E0-A747-9957-C77DEA564A6D}"/>
              </a:ext>
            </a:extLst>
          </p:cNvPr>
          <p:cNvSpPr/>
          <p:nvPr/>
        </p:nvSpPr>
        <p:spPr>
          <a:xfrm>
            <a:off x="539552" y="2035625"/>
            <a:ext cx="3744416" cy="271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4355B-9DA1-AE4B-B263-66D03CE1633D}"/>
              </a:ext>
            </a:extLst>
          </p:cNvPr>
          <p:cNvSpPr/>
          <p:nvPr/>
        </p:nvSpPr>
        <p:spPr>
          <a:xfrm>
            <a:off x="488854" y="2515357"/>
            <a:ext cx="3744415" cy="200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EDB38-2F72-E749-8C85-639291E4A2F7}"/>
              </a:ext>
            </a:extLst>
          </p:cNvPr>
          <p:cNvSpPr/>
          <p:nvPr/>
        </p:nvSpPr>
        <p:spPr>
          <a:xfrm>
            <a:off x="933562" y="3291830"/>
            <a:ext cx="6518758" cy="352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39B6B-EA19-1540-84D9-42E4DB09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694436"/>
            <a:ext cx="2997200" cy="1524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239484-D787-0143-BA4E-381389F023CA}"/>
              </a:ext>
            </a:extLst>
          </p:cNvPr>
          <p:cNvSpPr/>
          <p:nvPr/>
        </p:nvSpPr>
        <p:spPr>
          <a:xfrm>
            <a:off x="4736750" y="3291830"/>
            <a:ext cx="1131394" cy="352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9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E03C-ED6A-D54D-AF82-0782D4A9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saving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E03D1-07B5-1D46-AFD0-AD3FE4FEAC17}"/>
              </a:ext>
            </a:extLst>
          </p:cNvPr>
          <p:cNvSpPr/>
          <p:nvPr/>
        </p:nvSpPr>
        <p:spPr>
          <a:xfrm>
            <a:off x="251520" y="120359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Injected into the </a:t>
            </a:r>
            <a:r>
              <a:rPr lang="en-US" sz="1600" dirty="0" err="1"/>
              <a:t>XYZBot.cs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CC4CF-C323-7A4F-B42C-AE19046BC3BA}"/>
              </a:ext>
            </a:extLst>
          </p:cNvPr>
          <p:cNvSpPr txBox="1"/>
          <p:nvPr/>
        </p:nvSpPr>
        <p:spPr>
          <a:xfrm>
            <a:off x="466362" y="1813937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</a:t>
            </a:r>
            <a:r>
              <a:rPr lang="en-US" dirty="0" err="1"/>
              <a:t>XYZBot</a:t>
            </a:r>
            <a:r>
              <a:rPr lang="en-US" dirty="0"/>
              <a:t>(</a:t>
            </a:r>
            <a:r>
              <a:rPr lang="en-US" dirty="0" err="1"/>
              <a:t>XYZAccessors</a:t>
            </a:r>
            <a:r>
              <a:rPr lang="en-US" dirty="0"/>
              <a:t> accessors)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39BB3-2F6C-7249-AE4B-7BC7A70602D7}"/>
              </a:ext>
            </a:extLst>
          </p:cNvPr>
          <p:cNvSpPr/>
          <p:nvPr/>
        </p:nvSpPr>
        <p:spPr>
          <a:xfrm>
            <a:off x="251520" y="2237264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 current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0D553-4591-934D-8DF5-1F02513E714F}"/>
              </a:ext>
            </a:extLst>
          </p:cNvPr>
          <p:cNvSpPr txBox="1"/>
          <p:nvPr/>
        </p:nvSpPr>
        <p:spPr>
          <a:xfrm>
            <a:off x="457200" y="2993931"/>
            <a:ext cx="7785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UserProfile</a:t>
            </a:r>
            <a:r>
              <a:rPr lang="en-US" sz="1200" dirty="0"/>
              <a:t> </a:t>
            </a:r>
            <a:r>
              <a:rPr lang="en-US" sz="1200" dirty="0" err="1"/>
              <a:t>userProfile</a:t>
            </a:r>
            <a:r>
              <a:rPr lang="en-US" sz="1200" dirty="0"/>
              <a:t> = await _</a:t>
            </a:r>
            <a:r>
              <a:rPr lang="en-US" sz="1200" dirty="0" err="1"/>
              <a:t>accessors.UserProfileAccessor.GetAsync</a:t>
            </a:r>
            <a:r>
              <a:rPr lang="en-US" sz="1200" dirty="0"/>
              <a:t>(</a:t>
            </a:r>
            <a:r>
              <a:rPr lang="en-US" sz="1200" dirty="0" err="1"/>
              <a:t>turnContext</a:t>
            </a:r>
            <a:r>
              <a:rPr lang="en-US" sz="1200" dirty="0"/>
              <a:t>, () =&gt; new </a:t>
            </a:r>
            <a:r>
              <a:rPr lang="en-US" sz="1200" dirty="0" err="1"/>
              <a:t>UserProfile</a:t>
            </a:r>
            <a:r>
              <a:rPr lang="en-US" sz="1200" dirty="0"/>
              <a:t>());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35502-1492-E940-8769-842448A032CE}"/>
              </a:ext>
            </a:extLst>
          </p:cNvPr>
          <p:cNvSpPr/>
          <p:nvPr/>
        </p:nvSpPr>
        <p:spPr>
          <a:xfrm>
            <a:off x="3563889" y="1862944"/>
            <a:ext cx="1224136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730A8-5592-CD4D-BFA5-1FCC380967D0}"/>
              </a:ext>
            </a:extLst>
          </p:cNvPr>
          <p:cNvSpPr/>
          <p:nvPr/>
        </p:nvSpPr>
        <p:spPr>
          <a:xfrm>
            <a:off x="2555776" y="3012428"/>
            <a:ext cx="885202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39888-AFFA-854F-9044-80E3224C5785}"/>
              </a:ext>
            </a:extLst>
          </p:cNvPr>
          <p:cNvSpPr/>
          <p:nvPr/>
        </p:nvSpPr>
        <p:spPr>
          <a:xfrm>
            <a:off x="3431310" y="3012428"/>
            <a:ext cx="1451645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764B0D-060C-4E4E-8D80-39BA709769B6}"/>
              </a:ext>
            </a:extLst>
          </p:cNvPr>
          <p:cNvSpPr/>
          <p:nvPr/>
        </p:nvSpPr>
        <p:spPr>
          <a:xfrm>
            <a:off x="5515007" y="2993931"/>
            <a:ext cx="885203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3591FA-74B3-6541-AB1D-1EAA97EAF085}"/>
              </a:ext>
            </a:extLst>
          </p:cNvPr>
          <p:cNvSpPr/>
          <p:nvPr/>
        </p:nvSpPr>
        <p:spPr>
          <a:xfrm>
            <a:off x="6732240" y="2993931"/>
            <a:ext cx="1368152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DF87A2-033A-5E4B-9BC9-91BAA31EBFF8}"/>
              </a:ext>
            </a:extLst>
          </p:cNvPr>
          <p:cNvSpPr/>
          <p:nvPr/>
        </p:nvSpPr>
        <p:spPr>
          <a:xfrm>
            <a:off x="251519" y="346993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“Save” Information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B0C002-B9E8-E94B-91B0-BEE941402C49}"/>
              </a:ext>
            </a:extLst>
          </p:cNvPr>
          <p:cNvSpPr txBox="1"/>
          <p:nvPr/>
        </p:nvSpPr>
        <p:spPr>
          <a:xfrm>
            <a:off x="466362" y="4155926"/>
            <a:ext cx="777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await _</a:t>
            </a:r>
            <a:r>
              <a:rPr lang="en-US" dirty="0" err="1"/>
              <a:t>accessors.UserProfileAccessor.SetAsync</a:t>
            </a:r>
            <a:r>
              <a:rPr lang="en-US" dirty="0"/>
              <a:t>(</a:t>
            </a:r>
            <a:r>
              <a:rPr lang="en-US" dirty="0" err="1"/>
              <a:t>turnContext</a:t>
            </a:r>
            <a:r>
              <a:rPr lang="en-US" dirty="0"/>
              <a:t>, </a:t>
            </a:r>
            <a:r>
              <a:rPr lang="en-US" dirty="0" err="1"/>
              <a:t>userProfile</a:t>
            </a:r>
            <a:r>
              <a:rPr lang="en-US" dirty="0"/>
              <a:t>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810BBE-5402-DA4C-A5AB-EE6F81687664}"/>
              </a:ext>
            </a:extLst>
          </p:cNvPr>
          <p:cNvSpPr/>
          <p:nvPr/>
        </p:nvSpPr>
        <p:spPr>
          <a:xfrm>
            <a:off x="5515006" y="4202213"/>
            <a:ext cx="1217234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EA43EA-9049-884D-8F68-539ACB034677}"/>
              </a:ext>
            </a:extLst>
          </p:cNvPr>
          <p:cNvSpPr/>
          <p:nvPr/>
        </p:nvSpPr>
        <p:spPr>
          <a:xfrm>
            <a:off x="6803501" y="4202213"/>
            <a:ext cx="1152875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CAF7-9696-1246-891F-7E1D7414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Emerging technologies and patterns to interact with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238782-7927-CE49-8EB6-2595E7E2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32" y="1090154"/>
            <a:ext cx="4286250" cy="428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8E08E-22EF-7743-8C24-48FCA3BA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47" y="1183363"/>
            <a:ext cx="2941190" cy="4268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82A82E-30D5-B243-AF34-A6680C5FD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248" y="1328279"/>
            <a:ext cx="2962275" cy="3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266CE-151B-4F48-BE48-EDDC3AB0E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307" y="1338515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0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B3AA-835D-2F44-BAB1-CBD09360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94172"/>
          </a:xfrm>
        </p:spPr>
        <p:txBody>
          <a:bodyPr/>
          <a:lstStyle/>
          <a:p>
            <a:r>
              <a:rPr lang="en-US" sz="3600" dirty="0"/>
              <a:t>Demo – A bot that saves user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BC678-D0FF-824E-9537-4A8608594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44" y="1151314"/>
            <a:ext cx="2808312" cy="37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6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9412-DB42-8148-9003-D21EF0CC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F59C0-E818-4343-BF13-2650904E2C83}"/>
              </a:ext>
            </a:extLst>
          </p:cNvPr>
          <p:cNvSpPr/>
          <p:nvPr/>
        </p:nvSpPr>
        <p:spPr>
          <a:xfrm>
            <a:off x="251520" y="120359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Conversation Organization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01E34-3E86-3C44-8769-FAF60FD45B37}"/>
              </a:ext>
            </a:extLst>
          </p:cNvPr>
          <p:cNvSpPr/>
          <p:nvPr/>
        </p:nvSpPr>
        <p:spPr>
          <a:xfrm>
            <a:off x="251520" y="181393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WaterfallDialog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3DFCC2-4D7A-174F-B698-0B9BF3932CD5}"/>
              </a:ext>
            </a:extLst>
          </p:cNvPr>
          <p:cNvSpPr/>
          <p:nvPr/>
        </p:nvSpPr>
        <p:spPr>
          <a:xfrm>
            <a:off x="228372" y="2424276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DialogSets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B189F-582F-9740-86F6-A9F6E70F03EE}"/>
              </a:ext>
            </a:extLst>
          </p:cNvPr>
          <p:cNvSpPr/>
          <p:nvPr/>
        </p:nvSpPr>
        <p:spPr>
          <a:xfrm>
            <a:off x="228371" y="3034615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Prompts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83826-A735-1F49-9400-8FB29111143A}"/>
              </a:ext>
            </a:extLst>
          </p:cNvPr>
          <p:cNvSpPr/>
          <p:nvPr/>
        </p:nvSpPr>
        <p:spPr>
          <a:xfrm>
            <a:off x="6660232" y="1059582"/>
            <a:ext cx="158417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OnTurnAsync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8381E6-01B4-5B4E-B804-8C8213BD0BBD}"/>
              </a:ext>
            </a:extLst>
          </p:cNvPr>
          <p:cNvSpPr/>
          <p:nvPr/>
        </p:nvSpPr>
        <p:spPr>
          <a:xfrm>
            <a:off x="6006577" y="2661878"/>
            <a:ext cx="2880320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id?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7F0AE-26B0-6B42-9496-8FAEA038654D}"/>
              </a:ext>
            </a:extLst>
          </p:cNvPr>
          <p:cNvSpPr/>
          <p:nvPr/>
        </p:nvSpPr>
        <p:spPr>
          <a:xfrm>
            <a:off x="6006577" y="2093838"/>
            <a:ext cx="2880320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name?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BAB44C-19BC-7448-ABE0-FB6BED461A7E}"/>
              </a:ext>
            </a:extLst>
          </p:cNvPr>
          <p:cNvSpPr/>
          <p:nvPr/>
        </p:nvSpPr>
        <p:spPr>
          <a:xfrm>
            <a:off x="5832140" y="1813818"/>
            <a:ext cx="3240360" cy="14556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0761DD-8F48-5E45-B6AF-0911D1EFB8BE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7452320" y="1347614"/>
            <a:ext cx="0" cy="4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796BDF-8724-A840-94C6-9A199D7C49A4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7446737" y="2381870"/>
            <a:ext cx="0" cy="28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9D4D3AA-9A01-4248-A30E-8ECC3C05C3EA}"/>
              </a:ext>
            </a:extLst>
          </p:cNvPr>
          <p:cNvSpPr txBox="1"/>
          <p:nvPr/>
        </p:nvSpPr>
        <p:spPr>
          <a:xfrm>
            <a:off x="6593271" y="177155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UserInfo</a:t>
            </a:r>
            <a:r>
              <a:rPr lang="en-US" dirty="0"/>
              <a:t> dialog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3A0CB168-0B88-134C-8440-B80137D926CB}"/>
              </a:ext>
            </a:extLst>
          </p:cNvPr>
          <p:cNvCxnSpPr>
            <a:stCxn id="10" idx="1"/>
            <a:endCxn id="8" idx="1"/>
          </p:cNvCxnSpPr>
          <p:nvPr/>
        </p:nvCxnSpPr>
        <p:spPr>
          <a:xfrm rot="10800000" flipH="1">
            <a:off x="6006576" y="1203598"/>
            <a:ext cx="653655" cy="1034256"/>
          </a:xfrm>
          <a:prstGeom prst="bentConnector3">
            <a:avLst>
              <a:gd name="adj1" fmla="val -349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BE7309-7F1A-B14C-8AE6-50A9E2E013F5}"/>
              </a:ext>
            </a:extLst>
          </p:cNvPr>
          <p:cNvSpPr txBox="1"/>
          <p:nvPr/>
        </p:nvSpPr>
        <p:spPr>
          <a:xfrm>
            <a:off x="6301846" y="1442646"/>
            <a:ext cx="1471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BeginDialog</a:t>
            </a:r>
            <a:endParaRPr lang="en-US" sz="1400" dirty="0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1524C45-80E0-2C4C-AD9F-B61FEEC08F0A}"/>
              </a:ext>
            </a:extLst>
          </p:cNvPr>
          <p:cNvCxnSpPr>
            <a:stCxn id="8" idx="3"/>
            <a:endCxn id="9" idx="3"/>
          </p:cNvCxnSpPr>
          <p:nvPr/>
        </p:nvCxnSpPr>
        <p:spPr>
          <a:xfrm>
            <a:off x="8244408" y="1203598"/>
            <a:ext cx="642489" cy="1602296"/>
          </a:xfrm>
          <a:prstGeom prst="bentConnector3">
            <a:avLst>
              <a:gd name="adj1" fmla="val 1355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29B01A-45BC-1147-B876-10F57857E956}"/>
              </a:ext>
            </a:extLst>
          </p:cNvPr>
          <p:cNvSpPr txBox="1"/>
          <p:nvPr/>
        </p:nvSpPr>
        <p:spPr>
          <a:xfrm>
            <a:off x="7773563" y="745410"/>
            <a:ext cx="1471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ContinueDialog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A19B13-2528-7843-8128-DAFBDA178D59}"/>
              </a:ext>
            </a:extLst>
          </p:cNvPr>
          <p:cNvCxnSpPr>
            <a:endCxn id="11" idx="2"/>
          </p:cNvCxnSpPr>
          <p:nvPr/>
        </p:nvCxnSpPr>
        <p:spPr>
          <a:xfrm flipV="1">
            <a:off x="7446737" y="3269481"/>
            <a:ext cx="5583" cy="61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6DC9E-F4EC-C44C-8750-BADA9EDEB39F}"/>
              </a:ext>
            </a:extLst>
          </p:cNvPr>
          <p:cNvSpPr txBox="1"/>
          <p:nvPr/>
        </p:nvSpPr>
        <p:spPr>
          <a:xfrm>
            <a:off x="5973407" y="3504585"/>
            <a:ext cx="1471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ResumeDialog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2382D-B727-174E-AC4C-2520D7A7F460}"/>
              </a:ext>
            </a:extLst>
          </p:cNvPr>
          <p:cNvSpPr/>
          <p:nvPr/>
        </p:nvSpPr>
        <p:spPr>
          <a:xfrm>
            <a:off x="5969305" y="3877076"/>
            <a:ext cx="2880320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Dialog</a:t>
            </a:r>
          </a:p>
        </p:txBody>
      </p:sp>
    </p:spTree>
    <p:extLst>
      <p:ext uri="{BB962C8B-B14F-4D97-AF65-F5344CB8AC3E}">
        <p14:creationId xmlns:p14="http://schemas.microsoft.com/office/powerpoint/2010/main" val="2449851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FBA10-7E92-7A43-A6FC-56B5E3A8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Dialogs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676D9-EE6A-A443-A367-78175CAE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9" y="1347614"/>
            <a:ext cx="5772262" cy="31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35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DBD6-5D79-F345-A01E-E7A9527B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Dialogs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6FE8-81AF-8442-B2C0-B30D0BEE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80" y="1823935"/>
            <a:ext cx="8229600" cy="197195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 return new </a:t>
            </a:r>
            <a:r>
              <a:rPr lang="en-US" sz="1400" dirty="0" err="1"/>
              <a:t>WaterfallStep</a:t>
            </a:r>
            <a:r>
              <a:rPr lang="en-US" sz="1400" dirty="0"/>
              <a:t>[]</a:t>
            </a:r>
          </a:p>
          <a:p>
            <a:pPr marL="0" indent="0">
              <a:buNone/>
            </a:pPr>
            <a:r>
              <a:rPr lang="en-US" sz="1400" dirty="0"/>
              <a:t>{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GetNameStepAsync</a:t>
            </a:r>
            <a:r>
              <a:rPr lang="en-US" sz="1400" dirty="0"/>
              <a:t>,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NameConfirmStepAsync</a:t>
            </a:r>
            <a:r>
              <a:rPr lang="en-US" sz="1400" dirty="0"/>
              <a:t>,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GetAdoIdStepAsync</a:t>
            </a:r>
            <a:r>
              <a:rPr lang="en-US" sz="1400" dirty="0"/>
              <a:t>,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AdoIdConfirmStepStepAsync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16C8EB-0359-EF4E-B3F7-C84CE461E289}"/>
              </a:ext>
            </a:extLst>
          </p:cNvPr>
          <p:cNvSpPr/>
          <p:nvPr/>
        </p:nvSpPr>
        <p:spPr>
          <a:xfrm>
            <a:off x="251520" y="120359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Series of 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4CDD31-7196-6B46-84CC-62F4B001997B}"/>
              </a:ext>
            </a:extLst>
          </p:cNvPr>
          <p:cNvSpPr/>
          <p:nvPr/>
        </p:nvSpPr>
        <p:spPr>
          <a:xfrm>
            <a:off x="251521" y="3809824"/>
            <a:ext cx="504056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 executes next one in sequence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7A618-3078-624E-A2C1-57C3931D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03597"/>
            <a:ext cx="3851920" cy="30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04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9C53-E319-714B-B373-5310F0D4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Step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B3F32-0CCC-BE42-B53D-8404707C45B8}"/>
              </a:ext>
            </a:extLst>
          </p:cNvPr>
          <p:cNvSpPr/>
          <p:nvPr/>
        </p:nvSpPr>
        <p:spPr>
          <a:xfrm>
            <a:off x="251520" y="120359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Handles the execution of a single step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EF380-D0CB-D348-9889-1D168A7783AE}"/>
              </a:ext>
            </a:extLst>
          </p:cNvPr>
          <p:cNvSpPr txBox="1"/>
          <p:nvPr/>
        </p:nvSpPr>
        <p:spPr>
          <a:xfrm>
            <a:off x="456277" y="1728733"/>
            <a:ext cx="82305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private static </a:t>
            </a:r>
            <a:r>
              <a:rPr lang="en-US" sz="1400" dirty="0" err="1"/>
              <a:t>async</a:t>
            </a:r>
            <a:r>
              <a:rPr lang="en-US" sz="1400" dirty="0"/>
              <a:t> Task&lt;</a:t>
            </a:r>
            <a:r>
              <a:rPr lang="en-US" sz="1400" dirty="0" err="1"/>
              <a:t>DialogTurnResult</a:t>
            </a:r>
            <a:r>
              <a:rPr lang="en-US" sz="1400" dirty="0"/>
              <a:t>&gt; </a:t>
            </a:r>
            <a:r>
              <a:rPr lang="en-US" sz="1400" dirty="0" err="1"/>
              <a:t>GetNameStepAsync</a:t>
            </a:r>
            <a:r>
              <a:rPr lang="en-US" sz="1400" dirty="0"/>
              <a:t>(</a:t>
            </a:r>
            <a:r>
              <a:rPr lang="en-US" sz="1400" dirty="0" err="1"/>
              <a:t>WaterfallStepContext</a:t>
            </a:r>
            <a:r>
              <a:rPr lang="en-US" sz="1400" dirty="0"/>
              <a:t> </a:t>
            </a:r>
            <a:r>
              <a:rPr lang="en-US" sz="1400" dirty="0" err="1"/>
              <a:t>stepContext</a:t>
            </a:r>
            <a:r>
              <a:rPr lang="en-US" sz="1400" dirty="0"/>
              <a:t>,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CancellationToken</a:t>
            </a:r>
            <a:r>
              <a:rPr lang="en-US" sz="1400" dirty="0"/>
              <a:t> </a:t>
            </a:r>
            <a:r>
              <a:rPr lang="en-US" sz="1400" dirty="0" err="1"/>
              <a:t>cancellationToken</a:t>
            </a:r>
            <a:r>
              <a:rPr lang="en-US" sz="1400" dirty="0"/>
              <a:t>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return await </a:t>
            </a:r>
            <a:r>
              <a:rPr lang="en-US" sz="1400" dirty="0" err="1"/>
              <a:t>stepContext.PromptAsync</a:t>
            </a:r>
            <a:r>
              <a:rPr lang="en-US" sz="1400" dirty="0"/>
              <a:t>("name", new </a:t>
            </a:r>
            <a:r>
              <a:rPr lang="en-US" sz="1400" dirty="0" err="1"/>
              <a:t>PromptOptions</a:t>
            </a:r>
            <a:r>
              <a:rPr lang="en-US" sz="1400" dirty="0"/>
              <a:t> </a:t>
            </a:r>
          </a:p>
          <a:p>
            <a:r>
              <a:rPr lang="en-US" sz="1400" dirty="0"/>
              <a:t>        { Prompt = </a:t>
            </a:r>
            <a:r>
              <a:rPr lang="en-US" sz="1400" dirty="0" err="1"/>
              <a:t>MessageFactory.Text</a:t>
            </a:r>
            <a:r>
              <a:rPr lang="en-US" sz="1400" dirty="0"/>
              <a:t>(”What is your name?") }, </a:t>
            </a:r>
            <a:r>
              <a:rPr lang="en-US" sz="1400" dirty="0" err="1"/>
              <a:t>cancellationToken</a:t>
            </a:r>
            <a:r>
              <a:rPr lang="en-US" sz="1400" dirty="0"/>
              <a:t>);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5EBD4-5480-5342-BAFF-E4B6E4A92188}"/>
              </a:ext>
            </a:extLst>
          </p:cNvPr>
          <p:cNvSpPr/>
          <p:nvPr/>
        </p:nvSpPr>
        <p:spPr>
          <a:xfrm>
            <a:off x="251520" y="323494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Complete step 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F2805-52FC-2F43-9BA3-00CD1151CCC7}"/>
              </a:ext>
            </a:extLst>
          </p:cNvPr>
          <p:cNvSpPr txBox="1"/>
          <p:nvPr/>
        </p:nvSpPr>
        <p:spPr>
          <a:xfrm>
            <a:off x="456277" y="3819963"/>
            <a:ext cx="47131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Showing another dialog (</a:t>
            </a:r>
            <a:r>
              <a:rPr lang="en-US" sz="1400" dirty="0" err="1"/>
              <a:t>PromptAsync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Continuing dialog to next step (</a:t>
            </a:r>
            <a:r>
              <a:rPr lang="en-US" sz="1400" dirty="0" err="1"/>
              <a:t>ContinueDialogAsync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Replace dialog (</a:t>
            </a:r>
            <a:r>
              <a:rPr lang="en-US" sz="1400" dirty="0" err="1"/>
              <a:t>ReplaceDialogAsync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End the dialog (</a:t>
            </a:r>
            <a:r>
              <a:rPr lang="en-US" sz="1400" dirty="0" err="1"/>
              <a:t>EndDialog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5604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823A-0D87-9F4E-A256-2739DDA1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– How about them bot dialogs?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1C89F-415A-F246-9B05-7F5EEB5C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54" y="1203598"/>
            <a:ext cx="4416491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11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DE02-C1A0-2F44-92CE-A89D2BC7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009DE-94D5-6F47-BFEE-C0AF3FC9B48A}"/>
              </a:ext>
            </a:extLst>
          </p:cNvPr>
          <p:cNvSpPr/>
          <p:nvPr/>
        </p:nvSpPr>
        <p:spPr>
          <a:xfrm>
            <a:off x="304800" y="1221044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BEA88-5A03-E447-AA8C-6C3DD7883B52}"/>
              </a:ext>
            </a:extLst>
          </p:cNvPr>
          <p:cNvSpPr/>
          <p:nvPr/>
        </p:nvSpPr>
        <p:spPr>
          <a:xfrm>
            <a:off x="304800" y="1880226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5584-9A31-9148-9CA7-A32312D3BFFA}"/>
              </a:ext>
            </a:extLst>
          </p:cNvPr>
          <p:cNvSpPr/>
          <p:nvPr/>
        </p:nvSpPr>
        <p:spPr>
          <a:xfrm>
            <a:off x="304800" y="2539408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 -&gt;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A1DE9-ED23-A44B-9971-FA2D2113E56D}"/>
              </a:ext>
            </a:extLst>
          </p:cNvPr>
          <p:cNvSpPr/>
          <p:nvPr/>
        </p:nvSpPr>
        <p:spPr>
          <a:xfrm>
            <a:off x="304800" y="3198589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BC559-0D84-5446-A4DD-21F301C4D57F}"/>
              </a:ext>
            </a:extLst>
          </p:cNvPr>
          <p:cNvSpPr/>
          <p:nvPr/>
        </p:nvSpPr>
        <p:spPr>
          <a:xfrm>
            <a:off x="304800" y="3857771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Utterance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ACFDA-65F9-A744-A374-114E16AD2C47}"/>
              </a:ext>
            </a:extLst>
          </p:cNvPr>
          <p:cNvSpPr/>
          <p:nvPr/>
        </p:nvSpPr>
        <p:spPr>
          <a:xfrm>
            <a:off x="304800" y="4516953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7B3B9-C358-184A-83AA-A978FFC8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182095"/>
            <a:ext cx="22574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2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630-E1DB-B74D-B15A-C3E77C07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Model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CFBDC-1298-0048-AD89-8EA77926DD6E}"/>
              </a:ext>
            </a:extLst>
          </p:cNvPr>
          <p:cNvSpPr/>
          <p:nvPr/>
        </p:nvSpPr>
        <p:spPr>
          <a:xfrm>
            <a:off x="310019" y="222415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0A386BF-53DF-1046-ADEE-45059B3D95CE}"/>
              </a:ext>
            </a:extLst>
          </p:cNvPr>
          <p:cNvSpPr/>
          <p:nvPr/>
        </p:nvSpPr>
        <p:spPr>
          <a:xfrm>
            <a:off x="1503123" y="2404996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144D1-7454-5F40-9B50-6BE03146B4DE}"/>
              </a:ext>
            </a:extLst>
          </p:cNvPr>
          <p:cNvSpPr/>
          <p:nvPr/>
        </p:nvSpPr>
        <p:spPr>
          <a:xfrm>
            <a:off x="2099675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Setup Intents and Entities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9DB6E83-BFE1-A540-BD9E-B7367073E51F}"/>
              </a:ext>
            </a:extLst>
          </p:cNvPr>
          <p:cNvSpPr/>
          <p:nvPr/>
        </p:nvSpPr>
        <p:spPr>
          <a:xfrm>
            <a:off x="3335053" y="2400299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5FF48-096C-C942-B389-CD492E84EFEB}"/>
              </a:ext>
            </a:extLst>
          </p:cNvPr>
          <p:cNvSpPr/>
          <p:nvPr/>
        </p:nvSpPr>
        <p:spPr>
          <a:xfrm>
            <a:off x="2099675" y="3861604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Prebuilt Domains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C8D72CE-447E-2C4E-A575-C658BA903BD1}"/>
              </a:ext>
            </a:extLst>
          </p:cNvPr>
          <p:cNvSpPr/>
          <p:nvPr/>
        </p:nvSpPr>
        <p:spPr>
          <a:xfrm flipV="1">
            <a:off x="2470759" y="3003798"/>
            <a:ext cx="403964" cy="59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9F500D-6A71-FD46-807E-AE9B452918EC}"/>
              </a:ext>
            </a:extLst>
          </p:cNvPr>
          <p:cNvSpPr/>
          <p:nvPr/>
        </p:nvSpPr>
        <p:spPr>
          <a:xfrm>
            <a:off x="3931604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74BAD-E150-5747-BBF2-81DFC6AA3A2E}"/>
              </a:ext>
            </a:extLst>
          </p:cNvPr>
          <p:cNvSpPr/>
          <p:nvPr/>
        </p:nvSpPr>
        <p:spPr>
          <a:xfrm>
            <a:off x="5763533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3DE627E-8539-2644-9C63-2ECBE37D0F56}"/>
              </a:ext>
            </a:extLst>
          </p:cNvPr>
          <p:cNvSpPr/>
          <p:nvPr/>
        </p:nvSpPr>
        <p:spPr>
          <a:xfrm>
            <a:off x="5166982" y="2400299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D564BE-721F-6E4E-ADCB-130FB2F60B13}"/>
              </a:ext>
            </a:extLst>
          </p:cNvPr>
          <p:cNvSpPr/>
          <p:nvPr/>
        </p:nvSpPr>
        <p:spPr>
          <a:xfrm>
            <a:off x="7595462" y="2221801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1F28A9A-8973-E44A-9650-2C1FD8A2DC8C}"/>
              </a:ext>
            </a:extLst>
          </p:cNvPr>
          <p:cNvSpPr/>
          <p:nvPr/>
        </p:nvSpPr>
        <p:spPr>
          <a:xfrm>
            <a:off x="6998911" y="2400298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4B0D0-31F7-0C4D-9E6C-5EBFFD917BA7}"/>
              </a:ext>
            </a:extLst>
          </p:cNvPr>
          <p:cNvSpPr/>
          <p:nvPr/>
        </p:nvSpPr>
        <p:spPr>
          <a:xfrm>
            <a:off x="7595462" y="3858927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03D4A1F-34A8-014D-AE98-8A84A148E988}"/>
              </a:ext>
            </a:extLst>
          </p:cNvPr>
          <p:cNvSpPr/>
          <p:nvPr/>
        </p:nvSpPr>
        <p:spPr>
          <a:xfrm rot="10800000" flipV="1">
            <a:off x="7966546" y="3099776"/>
            <a:ext cx="403964" cy="59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F6A9825-D4E1-CE48-9F1D-251021A4AA60}"/>
              </a:ext>
            </a:extLst>
          </p:cNvPr>
          <p:cNvCxnSpPr>
            <a:stCxn id="15" idx="0"/>
            <a:endCxn id="7" idx="0"/>
          </p:cNvCxnSpPr>
          <p:nvPr/>
        </p:nvCxnSpPr>
        <p:spPr>
          <a:xfrm rot="16200000" flipH="1" flipV="1">
            <a:off x="5420633" y="-526091"/>
            <a:ext cx="2" cy="5495787"/>
          </a:xfrm>
          <a:prstGeom prst="bentConnector3">
            <a:avLst>
              <a:gd name="adj1" fmla="val -114300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DA4940-59E9-E746-AFB3-6A73BAFBC0D0}"/>
              </a:ext>
            </a:extLst>
          </p:cNvPr>
          <p:cNvSpPr txBox="1"/>
          <p:nvPr/>
        </p:nvSpPr>
        <p:spPr>
          <a:xfrm>
            <a:off x="556624" y="1328234"/>
            <a:ext cx="374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www.luis.ai</a:t>
            </a:r>
            <a:r>
              <a:rPr lang="en-US" dirty="0"/>
              <a:t>/applications</a:t>
            </a:r>
          </a:p>
        </p:txBody>
      </p:sp>
    </p:spTree>
    <p:extLst>
      <p:ext uri="{BB962C8B-B14F-4D97-AF65-F5344CB8AC3E}">
        <p14:creationId xmlns:p14="http://schemas.microsoft.com/office/powerpoint/2010/main" val="2074718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EE4C-BFC4-BE46-9974-5F34D59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and natural language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CED961-E5B6-B241-94DA-1BA212A33F82}"/>
              </a:ext>
            </a:extLst>
          </p:cNvPr>
          <p:cNvSpPr/>
          <p:nvPr/>
        </p:nvSpPr>
        <p:spPr>
          <a:xfrm>
            <a:off x="251520" y="120359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Used when there is a asymmetric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C2A81B-E0CD-5E45-BB82-E9EF035A95B8}"/>
              </a:ext>
            </a:extLst>
          </p:cNvPr>
          <p:cNvSpPr/>
          <p:nvPr/>
        </p:nvSpPr>
        <p:spPr>
          <a:xfrm>
            <a:off x="251520" y="1813937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Understand user’s 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9030BC-4F09-184D-90B5-8BC4DD2C7E3D}"/>
              </a:ext>
            </a:extLst>
          </p:cNvPr>
          <p:cNvSpPr/>
          <p:nvPr/>
        </p:nvSpPr>
        <p:spPr>
          <a:xfrm>
            <a:off x="253634" y="2424276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Not a certain as a guided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0C450A-D77A-B246-920D-449DDC5AFBB2}"/>
              </a:ext>
            </a:extLst>
          </p:cNvPr>
          <p:cNvSpPr/>
          <p:nvPr/>
        </p:nvSpPr>
        <p:spPr>
          <a:xfrm>
            <a:off x="258643" y="3037226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Can be used to determine what to do next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D9E7B-2181-BB48-9340-00DF5DA1C27B}"/>
              </a:ext>
            </a:extLst>
          </p:cNvPr>
          <p:cNvSpPr/>
          <p:nvPr/>
        </p:nvSpPr>
        <p:spPr>
          <a:xfrm>
            <a:off x="258643" y="3644954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Can be called directly from the bot</a:t>
            </a:r>
          </a:p>
        </p:txBody>
      </p:sp>
      <p:pic>
        <p:nvPicPr>
          <p:cNvPr id="9" name="Graphic 8" descr="Person with Cane">
            <a:extLst>
              <a:ext uri="{FF2B5EF4-FFF2-40B4-BE49-F238E27FC236}">
                <a16:creationId xmlns:a16="http://schemas.microsoft.com/office/drawing/2014/main" id="{E5B9CE2B-6CAC-794B-BACC-46762C7B1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104" y="2593398"/>
            <a:ext cx="698432" cy="698432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8D49FC2A-1853-8A43-BF13-65F4513483FF}"/>
              </a:ext>
            </a:extLst>
          </p:cNvPr>
          <p:cNvSpPr/>
          <p:nvPr/>
        </p:nvSpPr>
        <p:spPr>
          <a:xfrm>
            <a:off x="5652120" y="1776467"/>
            <a:ext cx="914400" cy="61264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off my lawn!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4F6A22-7AAF-024A-8536-D34195A0B876}"/>
              </a:ext>
            </a:extLst>
          </p:cNvPr>
          <p:cNvSpPr/>
          <p:nvPr/>
        </p:nvSpPr>
        <p:spPr>
          <a:xfrm>
            <a:off x="6928457" y="2798598"/>
            <a:ext cx="1877791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880DB-661E-264B-9D2D-45E6056D7ECA}"/>
              </a:ext>
            </a:extLst>
          </p:cNvPr>
          <p:cNvSpPr/>
          <p:nvPr/>
        </p:nvSpPr>
        <p:spPr>
          <a:xfrm>
            <a:off x="6926561" y="2071686"/>
            <a:ext cx="1877791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Nature Language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75A40F-F960-7E44-B9CF-D51B5F18EA46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206536" y="2942614"/>
            <a:ext cx="721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AEAD7E-A73A-A84C-932A-AB491902C339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H="1" flipV="1">
            <a:off x="7865457" y="2359718"/>
            <a:ext cx="1896" cy="43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B09525-B447-024A-B728-630DCC71B877}"/>
              </a:ext>
            </a:extLst>
          </p:cNvPr>
          <p:cNvCxnSpPr>
            <a:stCxn id="12" idx="3"/>
            <a:endCxn id="11" idx="3"/>
          </p:cNvCxnSpPr>
          <p:nvPr/>
        </p:nvCxnSpPr>
        <p:spPr>
          <a:xfrm>
            <a:off x="8804352" y="2215702"/>
            <a:ext cx="1896" cy="726912"/>
          </a:xfrm>
          <a:prstGeom prst="bentConnector3">
            <a:avLst>
              <a:gd name="adj1" fmla="val 121569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A76982C-5495-C54F-82BB-ED28015D90A7}"/>
              </a:ext>
            </a:extLst>
          </p:cNvPr>
          <p:cNvSpPr txBox="1"/>
          <p:nvPr/>
        </p:nvSpPr>
        <p:spPr>
          <a:xfrm>
            <a:off x="8402106" y="2449591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Intent</a:t>
            </a:r>
          </a:p>
        </p:txBody>
      </p:sp>
    </p:spTree>
    <p:extLst>
      <p:ext uri="{BB962C8B-B14F-4D97-AF65-F5344CB8AC3E}">
        <p14:creationId xmlns:p14="http://schemas.microsoft.com/office/powerpoint/2010/main" val="1112480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1F05-3FD3-EA42-9AFF-22427BAB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The LUIS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78F72-7BA6-CD4F-AFFD-1AE22D04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19" y="1347614"/>
            <a:ext cx="543196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0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3743-F05D-8945-A434-F6F36F48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AI is enabling this…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9705E7-C348-BB42-A5A1-D0F69964EE01}"/>
              </a:ext>
            </a:extLst>
          </p:cNvPr>
          <p:cNvSpPr/>
          <p:nvPr/>
        </p:nvSpPr>
        <p:spPr>
          <a:xfrm>
            <a:off x="457200" y="1131590"/>
            <a:ext cx="5698976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interaction methods require machine understanding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7706BC-21D3-3042-AEC9-6744635AE44F}"/>
              </a:ext>
            </a:extLst>
          </p:cNvPr>
          <p:cNvSpPr/>
          <p:nvPr/>
        </p:nvSpPr>
        <p:spPr>
          <a:xfrm>
            <a:off x="457200" y="1790845"/>
            <a:ext cx="5698975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Several Platforms offer these 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5B6FBC-ADD4-3B45-A418-B312CAE24E35}"/>
              </a:ext>
            </a:extLst>
          </p:cNvPr>
          <p:cNvSpPr/>
          <p:nvPr/>
        </p:nvSpPr>
        <p:spPr>
          <a:xfrm>
            <a:off x="438902" y="2450100"/>
            <a:ext cx="5698976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is now accessible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DB0DD-FEAA-F249-9715-556A5BAA3CF7}"/>
              </a:ext>
            </a:extLst>
          </p:cNvPr>
          <p:cNvSpPr/>
          <p:nvPr/>
        </p:nvSpPr>
        <p:spPr>
          <a:xfrm>
            <a:off x="1331640" y="3109355"/>
            <a:ext cx="480623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require deep AI expertise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14861A-7171-A745-BE74-37CD9CC5E0A5}"/>
              </a:ext>
            </a:extLst>
          </p:cNvPr>
          <p:cNvSpPr/>
          <p:nvPr/>
        </p:nvSpPr>
        <p:spPr>
          <a:xfrm>
            <a:off x="1331640" y="3768610"/>
            <a:ext cx="480623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Pre-made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D38293-2027-C447-A56F-8325C0A4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131589"/>
            <a:ext cx="2520280" cy="27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43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DAE9-2F90-A74C-A226-60873BCE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6A720B-9B9D-C644-8F58-7B5EBBF832B4}"/>
              </a:ext>
            </a:extLst>
          </p:cNvPr>
          <p:cNvSpPr/>
          <p:nvPr/>
        </p:nvSpPr>
        <p:spPr>
          <a:xfrm>
            <a:off x="251520" y="120359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Primary configuration in bot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14001-1045-0B4C-A351-4BBAC70F1A5A}"/>
              </a:ext>
            </a:extLst>
          </p:cNvPr>
          <p:cNvSpPr txBox="1"/>
          <p:nvPr/>
        </p:nvSpPr>
        <p:spPr>
          <a:xfrm>
            <a:off x="251520" y="1635646"/>
            <a:ext cx="44230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  "</a:t>
            </a:r>
            <a:r>
              <a:rPr lang="en-US" dirty="0" err="1"/>
              <a:t>appId</a:t>
            </a:r>
            <a:r>
              <a:rPr lang="en-US" dirty="0"/>
              <a:t>": ”Some Id",</a:t>
            </a:r>
          </a:p>
          <a:p>
            <a:r>
              <a:rPr lang="en-US" dirty="0"/>
              <a:t>      "</a:t>
            </a:r>
            <a:r>
              <a:rPr lang="en-US" dirty="0" err="1"/>
              <a:t>authoringKey</a:t>
            </a:r>
            <a:r>
              <a:rPr lang="en-US" dirty="0"/>
              <a:t>": ”Some Key",</a:t>
            </a:r>
          </a:p>
          <a:p>
            <a:r>
              <a:rPr lang="en-US" dirty="0"/>
              <a:t>      "version": "0.1",</a:t>
            </a:r>
          </a:p>
          <a:p>
            <a:r>
              <a:rPr lang="en-US" dirty="0"/>
              <a:t>      "region": ”Some Region",</a:t>
            </a:r>
          </a:p>
          <a:p>
            <a:r>
              <a:rPr lang="en-US" dirty="0"/>
              <a:t>      "type": "</a:t>
            </a:r>
            <a:r>
              <a:rPr lang="en-US" dirty="0" err="1"/>
              <a:t>luis</a:t>
            </a:r>
            <a:r>
              <a:rPr lang="en-US" dirty="0"/>
              <a:t>",</a:t>
            </a:r>
          </a:p>
          <a:p>
            <a:r>
              <a:rPr lang="en-US" dirty="0"/>
              <a:t>      "name": "</a:t>
            </a:r>
            <a:r>
              <a:rPr lang="en-US" dirty="0" err="1"/>
              <a:t>ModernAppsLiveLanguage</a:t>
            </a:r>
            <a:r>
              <a:rPr lang="en-US" dirty="0"/>
              <a:t>",</a:t>
            </a:r>
          </a:p>
          <a:p>
            <a:r>
              <a:rPr lang="en-US" dirty="0"/>
              <a:t>      "id": "5"</a:t>
            </a:r>
          </a:p>
          <a:p>
            <a:r>
              <a:rPr lang="en-US" dirty="0"/>
              <a:t>    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B187E-6498-BD4B-8887-EC46EEC2D564}"/>
              </a:ext>
            </a:extLst>
          </p:cNvPr>
          <p:cNvSpPr/>
          <p:nvPr/>
        </p:nvSpPr>
        <p:spPr>
          <a:xfrm>
            <a:off x="683568" y="1995686"/>
            <a:ext cx="2016224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78D4F-8628-3144-82E3-05C5F8A7F14B}"/>
              </a:ext>
            </a:extLst>
          </p:cNvPr>
          <p:cNvSpPr/>
          <p:nvPr/>
        </p:nvSpPr>
        <p:spPr>
          <a:xfrm>
            <a:off x="683568" y="2283718"/>
            <a:ext cx="2952328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80965-6642-524E-8D9D-F52EF52CEB48}"/>
              </a:ext>
            </a:extLst>
          </p:cNvPr>
          <p:cNvSpPr/>
          <p:nvPr/>
        </p:nvSpPr>
        <p:spPr>
          <a:xfrm>
            <a:off x="648508" y="2782137"/>
            <a:ext cx="2699356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D9D76A-7091-B14F-9CDA-48919CF55E8D}"/>
              </a:ext>
            </a:extLst>
          </p:cNvPr>
          <p:cNvSpPr/>
          <p:nvPr/>
        </p:nvSpPr>
        <p:spPr>
          <a:xfrm>
            <a:off x="648508" y="3052834"/>
            <a:ext cx="1475220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3A6032-8E62-9449-A4E6-A1F236F382B0}"/>
              </a:ext>
            </a:extLst>
          </p:cNvPr>
          <p:cNvSpPr/>
          <p:nvPr/>
        </p:nvSpPr>
        <p:spPr>
          <a:xfrm>
            <a:off x="648508" y="3305675"/>
            <a:ext cx="3923492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730B9-3CA9-C24C-8334-5815EB1D3FCF}"/>
              </a:ext>
            </a:extLst>
          </p:cNvPr>
          <p:cNvSpPr/>
          <p:nvPr/>
        </p:nvSpPr>
        <p:spPr>
          <a:xfrm>
            <a:off x="323528" y="4183047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Requires </a:t>
            </a:r>
            <a:r>
              <a:rPr lang="en-US" sz="1600" dirty="0" err="1"/>
              <a:t>nuget</a:t>
            </a:r>
            <a:r>
              <a:rPr lang="en-US" sz="1600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308649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9672-5F43-9F48-857A-319CC3EC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C5303-FC80-A240-B739-E10342E9C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00" dirty="0"/>
              <a:t>public class </a:t>
            </a:r>
            <a:r>
              <a:rPr lang="en-US" sz="1000" dirty="0" err="1"/>
              <a:t>BotServices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{</a:t>
            </a:r>
          </a:p>
          <a:p>
            <a:pPr marL="0" indent="0">
              <a:buNone/>
            </a:pPr>
            <a:r>
              <a:rPr lang="en-US" sz="1000" dirty="0"/>
              <a:t>    public </a:t>
            </a:r>
            <a:r>
              <a:rPr lang="en-US" sz="1000" dirty="0" err="1"/>
              <a:t>BotServices</a:t>
            </a:r>
            <a:r>
              <a:rPr lang="en-US" sz="1000" dirty="0"/>
              <a:t>(</a:t>
            </a:r>
            <a:r>
              <a:rPr lang="en-US" sz="1000" dirty="0" err="1"/>
              <a:t>BotConfiguration</a:t>
            </a:r>
            <a:r>
              <a:rPr lang="en-US" sz="1000" dirty="0"/>
              <a:t> </a:t>
            </a:r>
            <a:r>
              <a:rPr lang="en-US" sz="1000" dirty="0" err="1"/>
              <a:t>botConfiguration</a:t>
            </a:r>
            <a:r>
              <a:rPr lang="en-US" sz="1000" dirty="0"/>
              <a:t>)</a:t>
            </a:r>
          </a:p>
          <a:p>
            <a:pPr marL="0" indent="0">
              <a:buNone/>
            </a:pPr>
            <a:r>
              <a:rPr lang="en-US" sz="1000" dirty="0"/>
              <a:t>    {</a:t>
            </a:r>
          </a:p>
          <a:p>
            <a:pPr marL="0" indent="0">
              <a:buNone/>
            </a:pPr>
            <a:r>
              <a:rPr lang="en-US" sz="1000" dirty="0"/>
              <a:t>        </a:t>
            </a:r>
            <a:r>
              <a:rPr lang="en-US" sz="1000" dirty="0" err="1"/>
              <a:t>var</a:t>
            </a:r>
            <a:r>
              <a:rPr lang="en-US" sz="1000" dirty="0"/>
              <a:t> service = </a:t>
            </a:r>
            <a:r>
              <a:rPr lang="en-US" sz="1000" dirty="0" err="1"/>
              <a:t>botConfiguration.Services.Single</a:t>
            </a:r>
            <a:r>
              <a:rPr lang="en-US" sz="1000" dirty="0"/>
              <a:t>();</a:t>
            </a:r>
          </a:p>
          <a:p>
            <a:pPr marL="0" indent="0">
              <a:buNone/>
            </a:pPr>
            <a:r>
              <a:rPr lang="en-US" sz="1000" dirty="0"/>
              <a:t>        </a:t>
            </a:r>
            <a:r>
              <a:rPr lang="en-US" sz="1000" dirty="0" err="1"/>
              <a:t>var</a:t>
            </a:r>
            <a:r>
              <a:rPr lang="en-US" sz="1000" dirty="0"/>
              <a:t> </a:t>
            </a:r>
            <a:r>
              <a:rPr lang="en-US" sz="1000" dirty="0" err="1"/>
              <a:t>luis</a:t>
            </a:r>
            <a:r>
              <a:rPr lang="en-US" sz="1000" dirty="0"/>
              <a:t> = (</a:t>
            </a:r>
            <a:r>
              <a:rPr lang="en-US" sz="1000" dirty="0" err="1"/>
              <a:t>LuisService</a:t>
            </a:r>
            <a:r>
              <a:rPr lang="en-US" sz="1000" dirty="0"/>
              <a:t>)service;</a:t>
            </a:r>
          </a:p>
          <a:p>
            <a:pPr marL="0" indent="0">
              <a:buNone/>
            </a:pPr>
            <a:r>
              <a:rPr lang="en-US" sz="1000" dirty="0"/>
              <a:t>        if (</a:t>
            </a:r>
            <a:r>
              <a:rPr lang="en-US" sz="1000" dirty="0" err="1"/>
              <a:t>luis</a:t>
            </a:r>
            <a:r>
              <a:rPr lang="en-US" sz="1000" dirty="0"/>
              <a:t> == null)</a:t>
            </a:r>
          </a:p>
          <a:p>
            <a:pPr marL="0" indent="0">
              <a:buNone/>
            </a:pPr>
            <a:r>
              <a:rPr lang="en-US" sz="1000" dirty="0"/>
              <a:t>        {</a:t>
            </a:r>
          </a:p>
          <a:p>
            <a:pPr marL="0" indent="0">
              <a:buNone/>
            </a:pPr>
            <a:r>
              <a:rPr lang="en-US" sz="1000" dirty="0"/>
              <a:t>            throw new </a:t>
            </a:r>
            <a:r>
              <a:rPr lang="en-US" sz="1000" dirty="0" err="1"/>
              <a:t>InvalidOperationException</a:t>
            </a:r>
            <a:r>
              <a:rPr lang="en-US" sz="1000" dirty="0"/>
              <a:t>("The LUIS service is not configured correctly in your '.bot' file.");</a:t>
            </a:r>
          </a:p>
          <a:p>
            <a:pPr marL="0" indent="0">
              <a:buNone/>
            </a:pPr>
            <a:r>
              <a:rPr lang="en-US" sz="1000" dirty="0"/>
              <a:t>        }</a:t>
            </a:r>
          </a:p>
          <a:p>
            <a:pPr marL="0" indent="0">
              <a:buNone/>
            </a:pPr>
            <a:r>
              <a:rPr lang="en-US" sz="1000" dirty="0"/>
              <a:t>        </a:t>
            </a:r>
            <a:r>
              <a:rPr lang="en-US" sz="1000" dirty="0" err="1"/>
              <a:t>var</a:t>
            </a:r>
            <a:r>
              <a:rPr lang="en-US" sz="1000" dirty="0"/>
              <a:t> app = new </a:t>
            </a:r>
            <a:r>
              <a:rPr lang="en-US" sz="1000" dirty="0" err="1"/>
              <a:t>LuisApplication</a:t>
            </a:r>
            <a:r>
              <a:rPr lang="en-US" sz="1000" dirty="0"/>
              <a:t>(</a:t>
            </a:r>
            <a:r>
              <a:rPr lang="en-US" sz="1000" dirty="0" err="1"/>
              <a:t>luis.AppId</a:t>
            </a:r>
            <a:r>
              <a:rPr lang="en-US" sz="1000" dirty="0"/>
              <a:t>, </a:t>
            </a:r>
            <a:r>
              <a:rPr lang="en-US" sz="1000" dirty="0" err="1"/>
              <a:t>luis.AuthoringKey</a:t>
            </a:r>
            <a:r>
              <a:rPr lang="en-US" sz="1000" dirty="0"/>
              <a:t>, </a:t>
            </a:r>
            <a:r>
              <a:rPr lang="en-US" sz="1000" dirty="0" err="1"/>
              <a:t>luis.GetEndpoint</a:t>
            </a:r>
            <a:r>
              <a:rPr lang="en-US" sz="1000" dirty="0"/>
              <a:t>());</a:t>
            </a:r>
          </a:p>
          <a:p>
            <a:pPr marL="0" indent="0">
              <a:buNone/>
            </a:pPr>
            <a:r>
              <a:rPr lang="en-US" sz="1000" dirty="0"/>
              <a:t>        </a:t>
            </a:r>
            <a:r>
              <a:rPr lang="en-US" sz="1000" dirty="0" err="1"/>
              <a:t>var</a:t>
            </a:r>
            <a:r>
              <a:rPr lang="en-US" sz="1000" dirty="0"/>
              <a:t> recognizer = new </a:t>
            </a:r>
            <a:r>
              <a:rPr lang="en-US" sz="1000" dirty="0" err="1"/>
              <a:t>LuisRecognizer</a:t>
            </a:r>
            <a:r>
              <a:rPr lang="en-US" sz="1000" dirty="0"/>
              <a:t>(app);</a:t>
            </a:r>
          </a:p>
          <a:p>
            <a:pPr marL="0" indent="0">
              <a:buNone/>
            </a:pPr>
            <a:r>
              <a:rPr lang="en-US" sz="1000" dirty="0"/>
              <a:t>        </a:t>
            </a:r>
            <a:r>
              <a:rPr lang="en-US" sz="1000" dirty="0" err="1"/>
              <a:t>this.LuisServices.Add</a:t>
            </a:r>
            <a:r>
              <a:rPr lang="en-US" sz="1000" dirty="0"/>
              <a:t>(</a:t>
            </a:r>
            <a:r>
              <a:rPr lang="en-US" sz="1000" dirty="0" err="1"/>
              <a:t>luis.Name</a:t>
            </a:r>
            <a:r>
              <a:rPr lang="en-US" sz="1000" dirty="0"/>
              <a:t>, recognizer);</a:t>
            </a:r>
          </a:p>
          <a:p>
            <a:pPr marL="0" indent="0">
              <a:buNone/>
            </a:pPr>
            <a:r>
              <a:rPr lang="en-US" sz="1000" dirty="0"/>
              <a:t>    }</a:t>
            </a:r>
          </a:p>
          <a:p>
            <a:pPr marL="0" indent="0">
              <a:buNone/>
            </a:pPr>
            <a:r>
              <a:rPr lang="en-US" sz="1000" dirty="0"/>
              <a:t>    public Dictionary&lt;string, </a:t>
            </a:r>
            <a:r>
              <a:rPr lang="en-US" sz="1000" dirty="0" err="1"/>
              <a:t>LuisRecognizer</a:t>
            </a:r>
            <a:r>
              <a:rPr lang="en-US" sz="1000" dirty="0"/>
              <a:t>&gt; </a:t>
            </a:r>
            <a:r>
              <a:rPr lang="en-US" sz="1000" dirty="0" err="1"/>
              <a:t>LuisServices</a:t>
            </a:r>
            <a:r>
              <a:rPr lang="en-US" sz="1000" dirty="0"/>
              <a:t> { get; } = new Dictionary&lt;string, </a:t>
            </a:r>
            <a:r>
              <a:rPr lang="en-US" sz="1000" dirty="0" err="1"/>
              <a:t>LuisRecognizer</a:t>
            </a:r>
            <a:r>
              <a:rPr lang="en-US" sz="1000" dirty="0"/>
              <a:t>&gt;();</a:t>
            </a:r>
          </a:p>
          <a:p>
            <a:pPr marL="0" indent="0">
              <a:buNone/>
            </a:pPr>
            <a:r>
              <a:rPr lang="en-US" sz="1000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3387A7-38D3-054F-9640-67125BCD7D1E}"/>
              </a:ext>
            </a:extLst>
          </p:cNvPr>
          <p:cNvSpPr/>
          <p:nvPr/>
        </p:nvSpPr>
        <p:spPr>
          <a:xfrm>
            <a:off x="1763688" y="1563638"/>
            <a:ext cx="2016224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A6FA0D-88F6-BA4B-90F9-BD886234780E}"/>
              </a:ext>
            </a:extLst>
          </p:cNvPr>
          <p:cNvSpPr/>
          <p:nvPr/>
        </p:nvSpPr>
        <p:spPr>
          <a:xfrm>
            <a:off x="755576" y="1923678"/>
            <a:ext cx="2808312" cy="212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1B385-AC0B-3443-A6E1-F1D575B987A5}"/>
              </a:ext>
            </a:extLst>
          </p:cNvPr>
          <p:cNvSpPr/>
          <p:nvPr/>
        </p:nvSpPr>
        <p:spPr>
          <a:xfrm>
            <a:off x="1331640" y="3002190"/>
            <a:ext cx="4032448" cy="217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6690A5-8C33-CF44-ABFC-2107FB9962D9}"/>
              </a:ext>
            </a:extLst>
          </p:cNvPr>
          <p:cNvSpPr/>
          <p:nvPr/>
        </p:nvSpPr>
        <p:spPr>
          <a:xfrm>
            <a:off x="755576" y="3219821"/>
            <a:ext cx="2664296" cy="217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0774-E51B-CE4D-8F99-CDB5927B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9AF964-BEE7-BE4C-8936-6EC2C5BF2F23}"/>
              </a:ext>
            </a:extLst>
          </p:cNvPr>
          <p:cNvSpPr/>
          <p:nvPr/>
        </p:nvSpPr>
        <p:spPr>
          <a:xfrm>
            <a:off x="251520" y="120359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Add to startup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AEC21-179E-B140-8C39-377D457DCD1C}"/>
              </a:ext>
            </a:extLst>
          </p:cNvPr>
          <p:cNvSpPr txBox="1"/>
          <p:nvPr/>
        </p:nvSpPr>
        <p:spPr>
          <a:xfrm>
            <a:off x="257191" y="1825901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services.AddSingleton</a:t>
            </a:r>
            <a:r>
              <a:rPr lang="en-US" dirty="0"/>
              <a:t>(</a:t>
            </a:r>
            <a:r>
              <a:rPr lang="en-US" dirty="0" err="1"/>
              <a:t>sp</a:t>
            </a:r>
            <a:r>
              <a:rPr lang="en-US" dirty="0"/>
              <a:t> =&gt; new </a:t>
            </a:r>
            <a:r>
              <a:rPr lang="en-US" dirty="0" err="1"/>
              <a:t>BotServices</a:t>
            </a:r>
            <a:r>
              <a:rPr lang="en-US" dirty="0"/>
              <a:t>(</a:t>
            </a:r>
            <a:r>
              <a:rPr lang="en-US" dirty="0" err="1"/>
              <a:t>botConfig</a:t>
            </a:r>
            <a:r>
              <a:rPr lang="en-US" dirty="0"/>
              <a:t>));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C66AF-45C3-D846-BAAD-254B424F770D}"/>
              </a:ext>
            </a:extLst>
          </p:cNvPr>
          <p:cNvSpPr/>
          <p:nvPr/>
        </p:nvSpPr>
        <p:spPr>
          <a:xfrm>
            <a:off x="251520" y="2436240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Call during turn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7586E-C566-9B4B-B193-8DE8350BF4F7}"/>
              </a:ext>
            </a:extLst>
          </p:cNvPr>
          <p:cNvSpPr txBox="1"/>
          <p:nvPr/>
        </p:nvSpPr>
        <p:spPr>
          <a:xfrm>
            <a:off x="251520" y="3019842"/>
            <a:ext cx="7786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recognizerResult</a:t>
            </a:r>
            <a:r>
              <a:rPr lang="en-US" sz="1200" dirty="0"/>
              <a:t> = await _</a:t>
            </a:r>
            <a:r>
              <a:rPr lang="en-US" sz="1200" dirty="0" err="1"/>
              <a:t>services.LuisServices</a:t>
            </a:r>
            <a:r>
              <a:rPr lang="en-US" sz="1200" dirty="0"/>
              <a:t>[</a:t>
            </a:r>
            <a:r>
              <a:rPr lang="en-US" sz="1200" dirty="0" err="1"/>
              <a:t>LuisKey</a:t>
            </a:r>
            <a:r>
              <a:rPr lang="en-US" sz="1200" dirty="0"/>
              <a:t>].</a:t>
            </a:r>
            <a:r>
              <a:rPr lang="en-US" sz="1200" dirty="0" err="1"/>
              <a:t>RecognizeAsync</a:t>
            </a:r>
            <a:r>
              <a:rPr lang="en-US" sz="1200" dirty="0"/>
              <a:t>(</a:t>
            </a:r>
            <a:r>
              <a:rPr lang="en-US" sz="1200" dirty="0" err="1"/>
              <a:t>turnContext</a:t>
            </a:r>
            <a:r>
              <a:rPr lang="en-US" sz="1200" dirty="0"/>
              <a:t>, </a:t>
            </a:r>
            <a:r>
              <a:rPr lang="en-US" sz="1200" dirty="0" err="1"/>
              <a:t>cancellationToken</a:t>
            </a:r>
            <a:r>
              <a:rPr lang="en-US" sz="1200" dirty="0"/>
              <a:t>);</a:t>
            </a:r>
          </a:p>
          <a:p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topIntent</a:t>
            </a:r>
            <a:r>
              <a:rPr lang="en-US" sz="1200" dirty="0"/>
              <a:t> = </a:t>
            </a:r>
            <a:r>
              <a:rPr lang="en-US" sz="1200" dirty="0" err="1"/>
              <a:t>recognizerResult</a:t>
            </a:r>
            <a:r>
              <a:rPr lang="en-US" sz="1200" dirty="0"/>
              <a:t>?.</a:t>
            </a:r>
            <a:r>
              <a:rPr lang="en-US" sz="1200" dirty="0" err="1"/>
              <a:t>GetTopScoringIntent</a:t>
            </a:r>
            <a:r>
              <a:rPr lang="en-US" sz="1200" dirty="0"/>
              <a:t>();</a:t>
            </a:r>
          </a:p>
          <a:p>
            <a:r>
              <a:rPr lang="en-US" sz="1200" dirty="0"/>
              <a:t>if (</a:t>
            </a:r>
            <a:r>
              <a:rPr lang="en-US" sz="1200" dirty="0" err="1"/>
              <a:t>topIntent</a:t>
            </a:r>
            <a:r>
              <a:rPr lang="en-US" sz="1200" dirty="0"/>
              <a:t> != null &amp;&amp; </a:t>
            </a:r>
            <a:r>
              <a:rPr lang="en-US" sz="1200" dirty="0" err="1"/>
              <a:t>topIntent.HasValue</a:t>
            </a:r>
            <a:r>
              <a:rPr lang="en-US" sz="1200" dirty="0"/>
              <a:t> &amp;&amp; </a:t>
            </a:r>
            <a:r>
              <a:rPr lang="en-US" sz="1200" dirty="0" err="1"/>
              <a:t>topIntent.Value.intent</a:t>
            </a:r>
            <a:r>
              <a:rPr lang="en-US" sz="1200" dirty="0"/>
              <a:t> != "None") 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// Do stuff based off of the intent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Else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// We don’t understand what they want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5938E-E181-4841-A012-14B5D83BAA59}"/>
              </a:ext>
            </a:extLst>
          </p:cNvPr>
          <p:cNvSpPr/>
          <p:nvPr/>
        </p:nvSpPr>
        <p:spPr>
          <a:xfrm>
            <a:off x="4427276" y="3025735"/>
            <a:ext cx="3529100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F4C97-F109-CE40-8359-1A271FA221A7}"/>
              </a:ext>
            </a:extLst>
          </p:cNvPr>
          <p:cNvSpPr/>
          <p:nvPr/>
        </p:nvSpPr>
        <p:spPr>
          <a:xfrm>
            <a:off x="2537856" y="3219821"/>
            <a:ext cx="1674104" cy="196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E1A407-42FD-8945-A22F-8D1E94F56B6B}"/>
              </a:ext>
            </a:extLst>
          </p:cNvPr>
          <p:cNvSpPr/>
          <p:nvPr/>
        </p:nvSpPr>
        <p:spPr>
          <a:xfrm>
            <a:off x="3374908" y="3418846"/>
            <a:ext cx="2205204" cy="21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FDCE4E-F052-D94F-8B77-A4F88070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9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24A154-3879-2E45-BF72-B1153243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17" y="777177"/>
            <a:ext cx="2017295" cy="1992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27FB-6842-BA46-98D5-0F4EFDCB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Bot Channels-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57252-AE6B-294C-B324-389A292B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2" y="1008174"/>
            <a:ext cx="2962275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7E554-37D4-3C49-A9A6-9B5DEC8A6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954" y="1198674"/>
            <a:ext cx="1197409" cy="1191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94DB6-7CDD-BE4F-9DEC-0AE9DAB8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687" y="2571750"/>
            <a:ext cx="1280140" cy="119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5D866-A61B-8846-AB3C-710FF198D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774" y="2658194"/>
            <a:ext cx="1043462" cy="1018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54048-0050-C545-A94C-D8985DA22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0301" y="3951849"/>
            <a:ext cx="2017295" cy="1191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45A09-5BC6-1F4A-AE27-2ABFCAA5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982" y="3983008"/>
            <a:ext cx="1163045" cy="11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06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B3AA-835D-2F44-BAB1-CBD09360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94172"/>
          </a:xfrm>
        </p:spPr>
        <p:txBody>
          <a:bodyPr/>
          <a:lstStyle/>
          <a:p>
            <a:r>
              <a:rPr lang="en-US" sz="3600" dirty="0"/>
              <a:t>Demo – Hooking up to a SMS channel and Luis</a:t>
            </a:r>
          </a:p>
        </p:txBody>
      </p:sp>
    </p:spTree>
    <p:extLst>
      <p:ext uri="{BB962C8B-B14F-4D97-AF65-F5344CB8AC3E}">
        <p14:creationId xmlns:p14="http://schemas.microsoft.com/office/powerpoint/2010/main" val="218578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74B6C-9AF1-4244-B216-B4D8444D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13" y="3292544"/>
            <a:ext cx="3109448" cy="1836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BE0FB-9F4C-3F48-B429-ED556439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778DE-3C7A-A343-BF78-D4A3F902A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61" y="2587647"/>
            <a:ext cx="2683565" cy="17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8F10-82AE-A34E-876E-F1AB5C996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216" y="1507483"/>
            <a:ext cx="2717969" cy="178904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5A9F98-042A-2146-8B4A-B45FF00AB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1879996"/>
            <a:ext cx="2248593" cy="3263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6282C-28FC-2B49-BDA7-40C866B2D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984" y="443217"/>
            <a:ext cx="3413101" cy="21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4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2A31-576F-AE43-AFEC-A5DBE9BE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Lions and Tigers and Bears, oh my!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861A0-30F5-D14D-B051-E0115E5228D5}"/>
              </a:ext>
            </a:extLst>
          </p:cNvPr>
          <p:cNvSpPr/>
          <p:nvPr/>
        </p:nvSpPr>
        <p:spPr>
          <a:xfrm>
            <a:off x="304801" y="1268017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FDC72-239E-5042-A99D-1A08BC70DEC0}"/>
              </a:ext>
            </a:extLst>
          </p:cNvPr>
          <p:cNvSpPr/>
          <p:nvPr/>
        </p:nvSpPr>
        <p:spPr>
          <a:xfrm>
            <a:off x="304800" y="4032803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 Reality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A85B7-3EC8-B241-B7CC-66E2F0D3C76A}"/>
              </a:ext>
            </a:extLst>
          </p:cNvPr>
          <p:cNvSpPr/>
          <p:nvPr/>
        </p:nvSpPr>
        <p:spPr>
          <a:xfrm>
            <a:off x="304800" y="2650410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Augmented Reality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B0D4F-1627-374B-8886-76F4BB28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077" y="3613305"/>
            <a:ext cx="2257425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75912-8E50-DA4C-B8FA-54B767166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602" y="2251982"/>
            <a:ext cx="224790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62669-B9FA-FC41-A141-5B751732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077" y="1008416"/>
            <a:ext cx="22574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85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14E3-3B7C-A84B-ABCE-5408687E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02258-A9DC-E941-B2B7-566F9CD2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92" y="1707654"/>
            <a:ext cx="1498289" cy="14503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ED79EF-7B99-6546-8402-4973E04DB0D5}"/>
              </a:ext>
            </a:extLst>
          </p:cNvPr>
          <p:cNvSpPr/>
          <p:nvPr/>
        </p:nvSpPr>
        <p:spPr>
          <a:xfrm>
            <a:off x="1728511" y="3341194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ARCore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0DC6CE-5D0D-0449-8B3F-35AE2832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707654"/>
            <a:ext cx="1515221" cy="1450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A210-2832-3446-B1BF-4256C33AC47D}"/>
              </a:ext>
            </a:extLst>
          </p:cNvPr>
          <p:cNvSpPr/>
          <p:nvPr/>
        </p:nvSpPr>
        <p:spPr>
          <a:xfrm>
            <a:off x="5658586" y="3341194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ARCore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9F86C6-D5DA-D048-B398-8E02453AD7B9}"/>
              </a:ext>
            </a:extLst>
          </p:cNvPr>
          <p:cNvSpPr/>
          <p:nvPr/>
        </p:nvSpPr>
        <p:spPr>
          <a:xfrm>
            <a:off x="4039173" y="3341194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69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B8AA-EF23-0541-9775-250F9C78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284C4-021B-194E-9722-4BF75828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28" y="0"/>
            <a:ext cx="5168672" cy="2808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A5A2CE-FE3E-3143-BEF9-81A915450232}"/>
              </a:ext>
            </a:extLst>
          </p:cNvPr>
          <p:cNvSpPr/>
          <p:nvPr/>
        </p:nvSpPr>
        <p:spPr>
          <a:xfrm>
            <a:off x="251520" y="1169171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mature than </a:t>
            </a:r>
            <a:r>
              <a:rPr lang="en-US" dirty="0" err="1"/>
              <a:t>ARCore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FA3F7-A827-B245-9015-150211EF66B5}"/>
              </a:ext>
            </a:extLst>
          </p:cNvPr>
          <p:cNvSpPr/>
          <p:nvPr/>
        </p:nvSpPr>
        <p:spPr>
          <a:xfrm>
            <a:off x="251519" y="1851670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 Only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59E9F1-F750-F04A-8BF1-43258D1808CE}"/>
              </a:ext>
            </a:extLst>
          </p:cNvPr>
          <p:cNvSpPr/>
          <p:nvPr/>
        </p:nvSpPr>
        <p:spPr>
          <a:xfrm>
            <a:off x="271880" y="2534169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A9 Processor or later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F2AC88-B05D-F244-9222-72BD7B2A19CE}"/>
              </a:ext>
            </a:extLst>
          </p:cNvPr>
          <p:cNvSpPr/>
          <p:nvPr/>
        </p:nvSpPr>
        <p:spPr>
          <a:xfrm>
            <a:off x="271880" y="3217139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 lighting</a:t>
            </a:r>
          </a:p>
        </p:txBody>
      </p:sp>
    </p:spTree>
    <p:extLst>
      <p:ext uri="{BB962C8B-B14F-4D97-AF65-F5344CB8AC3E}">
        <p14:creationId xmlns:p14="http://schemas.microsoft.com/office/powerpoint/2010/main" val="3919936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4EF3-AD4A-AD4E-854D-B19775F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Inertial </a:t>
            </a:r>
            <a:r>
              <a:rPr lang="en-US" dirty="0" err="1"/>
              <a:t>Odomentry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21D0DD-9012-1946-A5C2-336A2B950FAB}"/>
              </a:ext>
            </a:extLst>
          </p:cNvPr>
          <p:cNvSpPr/>
          <p:nvPr/>
        </p:nvSpPr>
        <p:spPr>
          <a:xfrm>
            <a:off x="251520" y="1169171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World Mapping/Tracking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A52442-C34D-7247-BB4F-236927E5D1E5}"/>
              </a:ext>
            </a:extLst>
          </p:cNvPr>
          <p:cNvSpPr/>
          <p:nvPr/>
        </p:nvSpPr>
        <p:spPr>
          <a:xfrm>
            <a:off x="251520" y="1851670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 for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5567A-012C-0A40-92A8-713625469DAD}"/>
              </a:ext>
            </a:extLst>
          </p:cNvPr>
          <p:cNvSpPr/>
          <p:nvPr/>
        </p:nvSpPr>
        <p:spPr>
          <a:xfrm>
            <a:off x="251520" y="2534169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 beyond sessions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55EC08-AA2A-F041-B0D5-1B132BE27958}"/>
              </a:ext>
            </a:extLst>
          </p:cNvPr>
          <p:cNvSpPr/>
          <p:nvPr/>
        </p:nvSpPr>
        <p:spPr>
          <a:xfrm>
            <a:off x="251520" y="3216668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87C4BC-FC24-EA49-851C-56FFF99E0453}"/>
              </a:ext>
            </a:extLst>
          </p:cNvPr>
          <p:cNvSpPr/>
          <p:nvPr/>
        </p:nvSpPr>
        <p:spPr>
          <a:xfrm>
            <a:off x="274776" y="3899167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Accelerometer</a:t>
            </a:r>
          </a:p>
        </p:txBody>
      </p:sp>
      <p:pic>
        <p:nvPicPr>
          <p:cNvPr id="11" name="Graphic 10" descr="Web cam">
            <a:extLst>
              <a:ext uri="{FF2B5EF4-FFF2-40B4-BE49-F238E27FC236}">
                <a16:creationId xmlns:a16="http://schemas.microsoft.com/office/drawing/2014/main" id="{7E2D3383-5287-AB4C-A415-CB557BAA9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3400" y="2114550"/>
            <a:ext cx="457200" cy="457200"/>
          </a:xfrm>
          <a:prstGeom prst="rect">
            <a:avLst/>
          </a:prstGeom>
        </p:spPr>
      </p:pic>
      <p:pic>
        <p:nvPicPr>
          <p:cNvPr id="13" name="Graphic 12" descr="Mountains">
            <a:extLst>
              <a:ext uri="{FF2B5EF4-FFF2-40B4-BE49-F238E27FC236}">
                <a16:creationId xmlns:a16="http://schemas.microsoft.com/office/drawing/2014/main" id="{CBAE703D-A247-3C42-91BB-90EC08591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6296" y="946956"/>
            <a:ext cx="914400" cy="914400"/>
          </a:xfrm>
          <a:prstGeom prst="rect">
            <a:avLst/>
          </a:prstGeom>
        </p:spPr>
      </p:pic>
      <p:pic>
        <p:nvPicPr>
          <p:cNvPr id="15" name="Graphic 14" descr="Palm tree">
            <a:extLst>
              <a:ext uri="{FF2B5EF4-FFF2-40B4-BE49-F238E27FC236}">
                <a16:creationId xmlns:a16="http://schemas.microsoft.com/office/drawing/2014/main" id="{6895F6D9-A610-AE40-823B-4BEEC8DC2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8224" y="2023998"/>
            <a:ext cx="914400" cy="914400"/>
          </a:xfrm>
          <a:prstGeom prst="rect">
            <a:avLst/>
          </a:prstGeom>
        </p:spPr>
      </p:pic>
      <p:pic>
        <p:nvPicPr>
          <p:cNvPr id="17" name="Graphic 16" descr="Trailer">
            <a:extLst>
              <a:ext uri="{FF2B5EF4-FFF2-40B4-BE49-F238E27FC236}">
                <a16:creationId xmlns:a16="http://schemas.microsoft.com/office/drawing/2014/main" id="{D00C038E-9F2A-2946-9ACE-FC2BA7F62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8304" y="3495868"/>
            <a:ext cx="914400" cy="914400"/>
          </a:xfrm>
          <a:prstGeom prst="rect">
            <a:avLst/>
          </a:prstGeom>
        </p:spPr>
      </p:pic>
      <p:pic>
        <p:nvPicPr>
          <p:cNvPr id="18" name="Graphic 17" descr="Web cam">
            <a:extLst>
              <a:ext uri="{FF2B5EF4-FFF2-40B4-BE49-F238E27FC236}">
                <a16:creationId xmlns:a16="http://schemas.microsoft.com/office/drawing/2014/main" id="{29196913-A5C1-2D45-87FA-E22566CE4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204" y="2759468"/>
            <a:ext cx="457200" cy="4572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7A6AFC-5326-0640-A4BE-9A1628FA0601}"/>
              </a:ext>
            </a:extLst>
          </p:cNvPr>
          <p:cNvCxnSpPr/>
          <p:nvPr/>
        </p:nvCxnSpPr>
        <p:spPr>
          <a:xfrm>
            <a:off x="4067944" y="2534169"/>
            <a:ext cx="732656" cy="68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DD9ACD-9EEA-544A-92F0-F6E3D6ED759A}"/>
              </a:ext>
            </a:extLst>
          </p:cNvPr>
          <p:cNvCxnSpPr/>
          <p:nvPr/>
        </p:nvCxnSpPr>
        <p:spPr>
          <a:xfrm flipV="1">
            <a:off x="4800600" y="1457449"/>
            <a:ext cx="2244824" cy="75426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52C81E-C3E1-2948-BDD6-A518A810187C}"/>
              </a:ext>
            </a:extLst>
          </p:cNvPr>
          <p:cNvCxnSpPr>
            <a:cxnSpLocks/>
          </p:cNvCxnSpPr>
          <p:nvPr/>
        </p:nvCxnSpPr>
        <p:spPr>
          <a:xfrm>
            <a:off x="4840353" y="2233239"/>
            <a:ext cx="1875950" cy="2659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C05432-3FE5-6D4B-A0A8-8323628CFADF}"/>
              </a:ext>
            </a:extLst>
          </p:cNvPr>
          <p:cNvCxnSpPr>
            <a:cxnSpLocks/>
          </p:cNvCxnSpPr>
          <p:nvPr/>
        </p:nvCxnSpPr>
        <p:spPr>
          <a:xfrm>
            <a:off x="4878543" y="2321640"/>
            <a:ext cx="2357753" cy="14615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CDB5AC-FDCE-C446-83CD-635835B0F137}"/>
              </a:ext>
            </a:extLst>
          </p:cNvPr>
          <p:cNvCxnSpPr>
            <a:cxnSpLocks/>
          </p:cNvCxnSpPr>
          <p:nvPr/>
        </p:nvCxnSpPr>
        <p:spPr>
          <a:xfrm flipV="1">
            <a:off x="5383425" y="1494990"/>
            <a:ext cx="1661999" cy="14028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694391-8E63-5042-9EB0-7D9BA08D1BB1}"/>
              </a:ext>
            </a:extLst>
          </p:cNvPr>
          <p:cNvCxnSpPr>
            <a:cxnSpLocks/>
          </p:cNvCxnSpPr>
          <p:nvPr/>
        </p:nvCxnSpPr>
        <p:spPr>
          <a:xfrm flipV="1">
            <a:off x="5385107" y="2520709"/>
            <a:ext cx="1317548" cy="3800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5A875C-8D79-A244-84DB-8ADAED99A0E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412404" y="2988068"/>
            <a:ext cx="1770385" cy="8039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5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2D0E-4F65-DE4F-85F4-4BA6FC80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3200" dirty="0"/>
              <a:t>Azure offerings around cognitive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316143-2E57-0A4E-8CE8-BB222D13105B}"/>
              </a:ext>
            </a:extLst>
          </p:cNvPr>
          <p:cNvSpPr/>
          <p:nvPr/>
        </p:nvSpPr>
        <p:spPr>
          <a:xfrm>
            <a:off x="457201" y="1131590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Bing Entity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640CE-A472-254D-9C05-CFB8C94EF4C3}"/>
              </a:ext>
            </a:extLst>
          </p:cNvPr>
          <p:cNvSpPr/>
          <p:nvPr/>
        </p:nvSpPr>
        <p:spPr>
          <a:xfrm>
            <a:off x="457201" y="185925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Vision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7129E-B20A-3347-A436-AC98DECA5946}"/>
              </a:ext>
            </a:extLst>
          </p:cNvPr>
          <p:cNvSpPr/>
          <p:nvPr/>
        </p:nvSpPr>
        <p:spPr>
          <a:xfrm>
            <a:off x="457201" y="257933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 Moderator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5EA9A-84E0-1749-A48A-31536F45047D}"/>
              </a:ext>
            </a:extLst>
          </p:cNvPr>
          <p:cNvSpPr/>
          <p:nvPr/>
        </p:nvSpPr>
        <p:spPr>
          <a:xfrm>
            <a:off x="457200" y="329941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Vision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280A0-70A2-7E46-8E90-E099EE573B2F}"/>
              </a:ext>
            </a:extLst>
          </p:cNvPr>
          <p:cNvSpPr/>
          <p:nvPr/>
        </p:nvSpPr>
        <p:spPr>
          <a:xfrm>
            <a:off x="457200" y="401949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879B-64D8-A843-AEC0-87B40DC311AB}"/>
              </a:ext>
            </a:extLst>
          </p:cNvPr>
          <p:cNvSpPr/>
          <p:nvPr/>
        </p:nvSpPr>
        <p:spPr>
          <a:xfrm>
            <a:off x="5158408" y="1131590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Speaker Recognition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F667A1-4969-B74D-ADE2-679FB7F59228}"/>
              </a:ext>
            </a:extLst>
          </p:cNvPr>
          <p:cNvSpPr/>
          <p:nvPr/>
        </p:nvSpPr>
        <p:spPr>
          <a:xfrm>
            <a:off x="5158408" y="185925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3AED-6EB0-E54C-B8EB-58D3C02371A6}"/>
              </a:ext>
            </a:extLst>
          </p:cNvPr>
          <p:cNvSpPr/>
          <p:nvPr/>
        </p:nvSpPr>
        <p:spPr>
          <a:xfrm>
            <a:off x="5158408" y="257933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Understanding (LUIS)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E7260F-4A0F-C346-A38B-6FFBF269691C}"/>
              </a:ext>
            </a:extLst>
          </p:cNvPr>
          <p:cNvSpPr/>
          <p:nvPr/>
        </p:nvSpPr>
        <p:spPr>
          <a:xfrm>
            <a:off x="5158407" y="329941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39C1CA-A4B7-5C41-BA00-B6C5F116B97A}"/>
              </a:ext>
            </a:extLst>
          </p:cNvPr>
          <p:cNvSpPr/>
          <p:nvPr/>
        </p:nvSpPr>
        <p:spPr>
          <a:xfrm>
            <a:off x="5158407" y="401949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Translator Text</a:t>
            </a:r>
          </a:p>
        </p:txBody>
      </p:sp>
    </p:spTree>
    <p:extLst>
      <p:ext uri="{BB962C8B-B14F-4D97-AF65-F5344CB8AC3E}">
        <p14:creationId xmlns:p14="http://schemas.microsoft.com/office/powerpoint/2010/main" val="4138445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AFBA-9314-5249-913C-BF711130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762B-C4EC-AE44-99E2-0F95D42A5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B0251D-0554-A94D-9F05-DF54CD22EFD5}"/>
              </a:ext>
            </a:extLst>
          </p:cNvPr>
          <p:cNvSpPr/>
          <p:nvPr/>
        </p:nvSpPr>
        <p:spPr>
          <a:xfrm>
            <a:off x="457200" y="1223466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Plane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550F2A-CCF9-8944-B8F0-13DD4E8BDB75}"/>
              </a:ext>
            </a:extLst>
          </p:cNvPr>
          <p:cNvSpPr/>
          <p:nvPr/>
        </p:nvSpPr>
        <p:spPr>
          <a:xfrm>
            <a:off x="457200" y="1923678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Hit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7FC1CD-884D-BA4A-BF10-4AC679C9E851}"/>
              </a:ext>
            </a:extLst>
          </p:cNvPr>
          <p:cNvSpPr/>
          <p:nvPr/>
        </p:nvSpPr>
        <p:spPr>
          <a:xfrm>
            <a:off x="448072" y="2623890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46DFB-104F-5A4E-B273-E98A9091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15" y="1200151"/>
            <a:ext cx="4195936" cy="3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0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F4EF-B00B-9F42-B034-7858273B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7887C3-E29D-2C48-98C4-0F2E6D28E5A8}"/>
              </a:ext>
            </a:extLst>
          </p:cNvPr>
          <p:cNvSpPr/>
          <p:nvPr/>
        </p:nvSpPr>
        <p:spPr>
          <a:xfrm>
            <a:off x="1547664" y="1491630"/>
            <a:ext cx="6264696" cy="273630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55919-8343-1B49-AF02-F988BB0E1515}"/>
              </a:ext>
            </a:extLst>
          </p:cNvPr>
          <p:cNvSpPr/>
          <p:nvPr/>
        </p:nvSpPr>
        <p:spPr>
          <a:xfrm>
            <a:off x="2123728" y="2211710"/>
            <a:ext cx="3194511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47D04-8299-C14B-B92D-D51EF2A8258D}"/>
              </a:ext>
            </a:extLst>
          </p:cNvPr>
          <p:cNvSpPr/>
          <p:nvPr/>
        </p:nvSpPr>
        <p:spPr>
          <a:xfrm>
            <a:off x="2123728" y="2506628"/>
            <a:ext cx="1595809" cy="2811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AVFoundation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4B9FC-BEB9-C845-9EE1-541923086C41}"/>
              </a:ext>
            </a:extLst>
          </p:cNvPr>
          <p:cNvSpPr/>
          <p:nvPr/>
        </p:nvSpPr>
        <p:spPr>
          <a:xfrm>
            <a:off x="3719537" y="2503185"/>
            <a:ext cx="1598703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CoreMotion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AFAEE-8698-A64E-8DBF-3233D0042C29}"/>
              </a:ext>
            </a:extLst>
          </p:cNvPr>
          <p:cNvSpPr/>
          <p:nvPr/>
        </p:nvSpPr>
        <p:spPr>
          <a:xfrm>
            <a:off x="5566897" y="2499742"/>
            <a:ext cx="1953267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SpriteKit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79BF95-EB08-9647-A856-EA429E3BA4C1}"/>
              </a:ext>
            </a:extLst>
          </p:cNvPr>
          <p:cNvSpPr/>
          <p:nvPr/>
        </p:nvSpPr>
        <p:spPr>
          <a:xfrm>
            <a:off x="5566897" y="2218596"/>
            <a:ext cx="1953267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SceneKit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243AE-878A-2942-B908-74EB20885E0A}"/>
              </a:ext>
            </a:extLst>
          </p:cNvPr>
          <p:cNvSpPr/>
          <p:nvPr/>
        </p:nvSpPr>
        <p:spPr>
          <a:xfrm>
            <a:off x="5566897" y="2794660"/>
            <a:ext cx="1953267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1738063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AE0CF-5429-2844-9C9D-01D4438B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ARSCNView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13ED9F-4CEC-9047-A536-0DC5A36E004D}"/>
              </a:ext>
            </a:extLst>
          </p:cNvPr>
          <p:cNvSpPr/>
          <p:nvPr/>
        </p:nvSpPr>
        <p:spPr>
          <a:xfrm>
            <a:off x="457200" y="1063229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Object for </a:t>
            </a:r>
            <a:r>
              <a:rPr lang="en-US" dirty="0" err="1"/>
              <a:t>SceneKit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0C5C7-023B-0842-A6BD-7799C63BE26C}"/>
              </a:ext>
            </a:extLst>
          </p:cNvPr>
          <p:cNvSpPr/>
          <p:nvPr/>
        </p:nvSpPr>
        <p:spPr>
          <a:xfrm>
            <a:off x="457199" y="1685494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IARSCNViewDelegate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81214-7CC0-A14F-A411-C7E0E2D31EB7}"/>
              </a:ext>
            </a:extLst>
          </p:cNvPr>
          <p:cNvSpPr txBox="1"/>
          <p:nvPr/>
        </p:nvSpPr>
        <p:spPr>
          <a:xfrm>
            <a:off x="490364" y="2406975"/>
            <a:ext cx="65304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sceneView</a:t>
            </a:r>
            <a:r>
              <a:rPr lang="en-US" sz="1400" dirty="0"/>
              <a:t> = new </a:t>
            </a:r>
            <a:r>
              <a:rPr lang="en-US" sz="1400" dirty="0" err="1"/>
              <a:t>ARSCNView</a:t>
            </a:r>
            <a:endParaRPr lang="en-US" sz="1400" dirty="0"/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Delegate = this</a:t>
            </a:r>
          </a:p>
          <a:p>
            <a:r>
              <a:rPr lang="en-US" sz="1400" dirty="0"/>
              <a:t>};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var</a:t>
            </a:r>
            <a:r>
              <a:rPr lang="en-US" sz="1400" dirty="0"/>
              <a:t> configuration = new </a:t>
            </a:r>
            <a:r>
              <a:rPr lang="en-US" sz="1400" dirty="0" err="1"/>
              <a:t>ARWorldTrackingConfiguration</a:t>
            </a:r>
            <a:endParaRPr lang="en-US" sz="1400" dirty="0"/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PlaneDetection</a:t>
            </a:r>
            <a:r>
              <a:rPr lang="en-US" sz="1400" dirty="0"/>
              <a:t> = (</a:t>
            </a:r>
            <a:r>
              <a:rPr lang="en-US" sz="1400" dirty="0" err="1"/>
              <a:t>ARPlaneDetection.Horizontal</a:t>
            </a:r>
            <a:r>
              <a:rPr lang="en-US" sz="1400" dirty="0"/>
              <a:t> | </a:t>
            </a:r>
            <a:r>
              <a:rPr lang="en-US" sz="1400" dirty="0" err="1"/>
              <a:t>ARPlaneDetection.Vertical</a:t>
            </a:r>
            <a:r>
              <a:rPr lang="en-US" sz="1400" dirty="0"/>
              <a:t>),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AutoFocusEnabled</a:t>
            </a:r>
            <a:r>
              <a:rPr lang="en-US" sz="1400" dirty="0"/>
              <a:t> = true</a:t>
            </a:r>
          </a:p>
          <a:p>
            <a:r>
              <a:rPr lang="en-US" sz="1400" dirty="0"/>
              <a:t>};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sceneView.Session.Run</a:t>
            </a:r>
            <a:r>
              <a:rPr lang="en-US" sz="1400" dirty="0"/>
              <a:t>(configuration);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97A64-3717-AB4C-86B1-B31115FB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246" y="1604339"/>
            <a:ext cx="4162390" cy="9347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4E2AF7-4003-C14C-AE0E-B5E5EA8D4587}"/>
              </a:ext>
            </a:extLst>
          </p:cNvPr>
          <p:cNvSpPr/>
          <p:nvPr/>
        </p:nvSpPr>
        <p:spPr>
          <a:xfrm>
            <a:off x="2483768" y="3274510"/>
            <a:ext cx="2520280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29FBC-BB13-D74C-B0FE-C10DE1C6B162}"/>
              </a:ext>
            </a:extLst>
          </p:cNvPr>
          <p:cNvSpPr/>
          <p:nvPr/>
        </p:nvSpPr>
        <p:spPr>
          <a:xfrm>
            <a:off x="2194754" y="3706135"/>
            <a:ext cx="4681502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FF0935-793F-0445-B609-89920416376D}"/>
              </a:ext>
            </a:extLst>
          </p:cNvPr>
          <p:cNvSpPr/>
          <p:nvPr/>
        </p:nvSpPr>
        <p:spPr>
          <a:xfrm>
            <a:off x="490364" y="4337501"/>
            <a:ext cx="3361556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2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BEB-C4D4-354D-8D4A-3F6A4CF4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PlaneAnchor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D75CBD-6762-6F4A-8FDE-3E2A1A1DC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2384" y="0"/>
            <a:ext cx="4101616" cy="18968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63389E-493C-B64B-9AC4-20241F5A0DEC}"/>
              </a:ext>
            </a:extLst>
          </p:cNvPr>
          <p:cNvSpPr/>
          <p:nvPr/>
        </p:nvSpPr>
        <p:spPr>
          <a:xfrm>
            <a:off x="457200" y="1063229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 Surface in the 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43E14-BBCE-D842-A90B-D36DB4952696}"/>
              </a:ext>
            </a:extLst>
          </p:cNvPr>
          <p:cNvSpPr/>
          <p:nvPr/>
        </p:nvSpPr>
        <p:spPr>
          <a:xfrm>
            <a:off x="457199" y="1779662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change as </a:t>
            </a:r>
            <a:r>
              <a:rPr lang="en-US" dirty="0" err="1"/>
              <a:t>ARKit</a:t>
            </a:r>
            <a:r>
              <a:rPr lang="en-US" dirty="0"/>
              <a:t> learns more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91EC9-7AF7-FA47-BA9C-F497788C4FE6}"/>
              </a:ext>
            </a:extLst>
          </p:cNvPr>
          <p:cNvSpPr/>
          <p:nvPr/>
        </p:nvSpPr>
        <p:spPr>
          <a:xfrm>
            <a:off x="457199" y="2496095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in </a:t>
            </a:r>
            <a:r>
              <a:rPr lang="en-US" dirty="0" err="1"/>
              <a:t>DidAddNode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402B3-8C1D-D844-9BED-84130C131944}"/>
              </a:ext>
            </a:extLst>
          </p:cNvPr>
          <p:cNvSpPr/>
          <p:nvPr/>
        </p:nvSpPr>
        <p:spPr>
          <a:xfrm>
            <a:off x="457199" y="3212528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Updates in </a:t>
            </a:r>
            <a:r>
              <a:rPr lang="en-US" dirty="0" err="1"/>
              <a:t>DidUpdateNode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E00129-E475-CE4F-BF0D-1E49EC3A9197}"/>
              </a:ext>
            </a:extLst>
          </p:cNvPr>
          <p:cNvSpPr/>
          <p:nvPr/>
        </p:nvSpPr>
        <p:spPr>
          <a:xfrm>
            <a:off x="457199" y="3928961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Dimensions and position for plan</a:t>
            </a:r>
          </a:p>
        </p:txBody>
      </p:sp>
    </p:spTree>
    <p:extLst>
      <p:ext uri="{BB962C8B-B14F-4D97-AF65-F5344CB8AC3E}">
        <p14:creationId xmlns:p14="http://schemas.microsoft.com/office/powerpoint/2010/main" val="711804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26F8-1D11-0249-BB5A-4781931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PlaneAnchor</a:t>
            </a:r>
            <a:r>
              <a:rPr lang="en-US" dirty="0"/>
              <a:t> &amp;&amp; </a:t>
            </a:r>
            <a:r>
              <a:rPr lang="en-US" dirty="0" err="1"/>
              <a:t>SCNPlane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E4ADC-4C1C-C444-A87C-60BB5E12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2427734" cy="24277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54C618-3A05-4D42-9540-3CAC8921C43C}"/>
              </a:ext>
            </a:extLst>
          </p:cNvPr>
          <p:cNvCxnSpPr>
            <a:cxnSpLocks/>
          </p:cNvCxnSpPr>
          <p:nvPr/>
        </p:nvCxnSpPr>
        <p:spPr>
          <a:xfrm>
            <a:off x="611560" y="2067694"/>
            <a:ext cx="1440160" cy="576064"/>
          </a:xfrm>
          <a:prstGeom prst="line">
            <a:avLst/>
          </a:prstGeom>
          <a:ln w="666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CE8F31-826C-FA4D-9280-F8C16DFD9A40}"/>
              </a:ext>
            </a:extLst>
          </p:cNvPr>
          <p:cNvCxnSpPr/>
          <p:nvPr/>
        </p:nvCxnSpPr>
        <p:spPr>
          <a:xfrm flipV="1">
            <a:off x="611560" y="1851670"/>
            <a:ext cx="864096" cy="216024"/>
          </a:xfrm>
          <a:prstGeom prst="line">
            <a:avLst/>
          </a:prstGeom>
          <a:ln w="666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621DA7-1209-3742-A02C-B7B4C4C7BD87}"/>
              </a:ext>
            </a:extLst>
          </p:cNvPr>
          <p:cNvCxnSpPr>
            <a:cxnSpLocks/>
          </p:cNvCxnSpPr>
          <p:nvPr/>
        </p:nvCxnSpPr>
        <p:spPr>
          <a:xfrm>
            <a:off x="1475656" y="1851670"/>
            <a:ext cx="1368152" cy="360040"/>
          </a:xfrm>
          <a:prstGeom prst="line">
            <a:avLst/>
          </a:prstGeom>
          <a:ln w="666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532EFF-937D-B442-8EC4-BE5290C1349F}"/>
              </a:ext>
            </a:extLst>
          </p:cNvPr>
          <p:cNvCxnSpPr/>
          <p:nvPr/>
        </p:nvCxnSpPr>
        <p:spPr>
          <a:xfrm flipH="1">
            <a:off x="2051720" y="2211710"/>
            <a:ext cx="792088" cy="432048"/>
          </a:xfrm>
          <a:prstGeom prst="line">
            <a:avLst/>
          </a:prstGeom>
          <a:ln w="666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FF51E0-BE17-BA4E-A1FB-77F9F90E0860}"/>
              </a:ext>
            </a:extLst>
          </p:cNvPr>
          <p:cNvSpPr txBox="1"/>
          <p:nvPr/>
        </p:nvSpPr>
        <p:spPr>
          <a:xfrm>
            <a:off x="942224" y="398208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PlaneAnchor</a:t>
            </a:r>
            <a:endParaRPr lang="en-US" dirty="0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448A0D40-4679-6146-B7B4-9E5B3B53EAEA}"/>
              </a:ext>
            </a:extLst>
          </p:cNvPr>
          <p:cNvSpPr/>
          <p:nvPr/>
        </p:nvSpPr>
        <p:spPr>
          <a:xfrm>
            <a:off x="3831382" y="2175706"/>
            <a:ext cx="1059582" cy="792088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DB96B-CB44-B44C-85A5-E77A7D4A3B97}"/>
              </a:ext>
            </a:extLst>
          </p:cNvPr>
          <p:cNvSpPr txBox="1"/>
          <p:nvPr/>
        </p:nvSpPr>
        <p:spPr>
          <a:xfrm>
            <a:off x="3831382" y="3982080"/>
            <a:ext cx="124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SCNNode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F1AFAA-975C-6B4C-9AAF-80D5231F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66" y="1851670"/>
            <a:ext cx="2427734" cy="2427734"/>
          </a:xfrm>
          <a:prstGeom prst="rect">
            <a:avLst/>
          </a:prstGeom>
        </p:spPr>
      </p:pic>
      <p:sp>
        <p:nvSpPr>
          <p:cNvPr id="25" name="Can 24">
            <a:extLst>
              <a:ext uri="{FF2B5EF4-FFF2-40B4-BE49-F238E27FC236}">
                <a16:creationId xmlns:a16="http://schemas.microsoft.com/office/drawing/2014/main" id="{F761992E-B390-6140-9C7C-AE2122A68AEE}"/>
              </a:ext>
            </a:extLst>
          </p:cNvPr>
          <p:cNvSpPr/>
          <p:nvPr/>
        </p:nvSpPr>
        <p:spPr>
          <a:xfrm>
            <a:off x="7195170" y="2003031"/>
            <a:ext cx="555526" cy="504056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qual 25">
            <a:extLst>
              <a:ext uri="{FF2B5EF4-FFF2-40B4-BE49-F238E27FC236}">
                <a16:creationId xmlns:a16="http://schemas.microsoft.com/office/drawing/2014/main" id="{27ADD079-32F0-1E44-89CC-26A5A0101DC0}"/>
              </a:ext>
            </a:extLst>
          </p:cNvPr>
          <p:cNvSpPr/>
          <p:nvPr/>
        </p:nvSpPr>
        <p:spPr>
          <a:xfrm>
            <a:off x="5240830" y="2126039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Plus 26">
            <a:extLst>
              <a:ext uri="{FF2B5EF4-FFF2-40B4-BE49-F238E27FC236}">
                <a16:creationId xmlns:a16="http://schemas.microsoft.com/office/drawing/2014/main" id="{BA0454C2-57E1-444A-9E1F-79FF1DC765C9}"/>
              </a:ext>
            </a:extLst>
          </p:cNvPr>
          <p:cNvSpPr/>
          <p:nvPr/>
        </p:nvSpPr>
        <p:spPr>
          <a:xfrm>
            <a:off x="3030081" y="2232923"/>
            <a:ext cx="626368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66B3501-7723-0F47-8DC7-10FDA0FEB6A1}"/>
              </a:ext>
            </a:extLst>
          </p:cNvPr>
          <p:cNvSpPr/>
          <p:nvPr/>
        </p:nvSpPr>
        <p:spPr>
          <a:xfrm>
            <a:off x="6259066" y="1063229"/>
            <a:ext cx="2489398" cy="3452737"/>
          </a:xfrm>
          <a:prstGeom prst="round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88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4E872B-D4BB-B54A-9492-8CB155E5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88" y="0"/>
            <a:ext cx="6588224" cy="46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12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Basic Plane Detection</a:t>
            </a:r>
          </a:p>
        </p:txBody>
      </p:sp>
    </p:spTree>
    <p:extLst>
      <p:ext uri="{BB962C8B-B14F-4D97-AF65-F5344CB8AC3E}">
        <p14:creationId xmlns:p14="http://schemas.microsoft.com/office/powerpoint/2010/main" val="1007239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B3C5-CFA7-624C-AFF0-0489A2EF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SpriteKit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69D63-74EF-084E-B867-6D7CF8E2882A}"/>
              </a:ext>
            </a:extLst>
          </p:cNvPr>
          <p:cNvSpPr/>
          <p:nvPr/>
        </p:nvSpPr>
        <p:spPr>
          <a:xfrm>
            <a:off x="448072" y="1203598"/>
            <a:ext cx="405192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IARSKViewDelegate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90EF9-8A71-FD42-9828-C97728000EC9}"/>
              </a:ext>
            </a:extLst>
          </p:cNvPr>
          <p:cNvSpPr/>
          <p:nvPr/>
        </p:nvSpPr>
        <p:spPr>
          <a:xfrm>
            <a:off x="448072" y="1869412"/>
            <a:ext cx="405192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SKSpriteNode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D5107-B999-5D4D-A2B8-50A192293DDA}"/>
              </a:ext>
            </a:extLst>
          </p:cNvPr>
          <p:cNvSpPr/>
          <p:nvPr/>
        </p:nvSpPr>
        <p:spPr>
          <a:xfrm>
            <a:off x="448072" y="2541422"/>
            <a:ext cx="405192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user interaction to change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1E9E-BD41-0B47-8CDA-9F28C54A1F6B}"/>
              </a:ext>
            </a:extLst>
          </p:cNvPr>
          <p:cNvSpPr/>
          <p:nvPr/>
        </p:nvSpPr>
        <p:spPr>
          <a:xfrm>
            <a:off x="441838" y="3213432"/>
            <a:ext cx="405192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Sprites can be animated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F1654-4237-2045-9C01-9DB8B478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0"/>
            <a:ext cx="4314889" cy="32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60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Adding Sprites</a:t>
            </a:r>
          </a:p>
        </p:txBody>
      </p:sp>
    </p:spTree>
    <p:extLst>
      <p:ext uri="{BB962C8B-B14F-4D97-AF65-F5344CB8AC3E}">
        <p14:creationId xmlns:p14="http://schemas.microsoft.com/office/powerpoint/2010/main" val="437760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0A33-0D9D-1E49-A8D0-4BF109187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295" y="2307513"/>
            <a:ext cx="1325411" cy="528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Q &amp; 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C6F9F-E716-E149-8176-0944D2B8C9B4}"/>
              </a:ext>
            </a:extLst>
          </p:cNvPr>
          <p:cNvSpPr txBox="1">
            <a:spLocks/>
          </p:cNvSpPr>
          <p:nvPr/>
        </p:nvSpPr>
        <p:spPr bwMode="auto">
          <a:xfrm>
            <a:off x="734888" y="3507854"/>
            <a:ext cx="8229600" cy="579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/Bowman74/</a:t>
            </a:r>
            <a:r>
              <a:rPr lang="en-US" sz="2400" dirty="0" err="1"/>
              <a:t>MALModernUIDeepDive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5261-CB60-D341-9160-6AABB78E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Ways to interact with Azure cognitive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1895F-7DAC-534D-8A20-B2D75222EF07}"/>
              </a:ext>
            </a:extLst>
          </p:cNvPr>
          <p:cNvSpPr/>
          <p:nvPr/>
        </p:nvSpPr>
        <p:spPr>
          <a:xfrm>
            <a:off x="457200" y="113159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APIs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9CA09-6C50-B943-9E39-07C7878F744A}"/>
              </a:ext>
            </a:extLst>
          </p:cNvPr>
          <p:cNvSpPr/>
          <p:nvPr/>
        </p:nvSpPr>
        <p:spPr>
          <a:xfrm>
            <a:off x="1115616" y="1851670"/>
            <a:ext cx="345638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Not available for all platforms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1896C9-5F0E-FE47-AD30-12F917266ED9}"/>
              </a:ext>
            </a:extLst>
          </p:cNvPr>
          <p:cNvSpPr/>
          <p:nvPr/>
        </p:nvSpPr>
        <p:spPr>
          <a:xfrm>
            <a:off x="1128232" y="2571750"/>
            <a:ext cx="345638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Not always a x-platform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8357F-529D-F044-893A-0903112ADDB0}"/>
              </a:ext>
            </a:extLst>
          </p:cNvPr>
          <p:cNvSpPr/>
          <p:nvPr/>
        </p:nvSpPr>
        <p:spPr>
          <a:xfrm>
            <a:off x="457199" y="329183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B0A379-2B4C-854B-8BA5-302E6636E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086" y="1131590"/>
            <a:ext cx="4224690" cy="26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1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D65B-0E37-5541-8A34-565DEB32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the REST API URL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BCB8A-9F9E-F14A-A186-6D22B0BCF65A}"/>
              </a:ext>
            </a:extLst>
          </p:cNvPr>
          <p:cNvSpPr/>
          <p:nvPr/>
        </p:nvSpPr>
        <p:spPr>
          <a:xfrm>
            <a:off x="457200" y="1131590"/>
            <a:ext cx="483488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Understanding - Custom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113CC-D077-5B4F-BA2B-2E8880769420}"/>
              </a:ext>
            </a:extLst>
          </p:cNvPr>
          <p:cNvSpPr/>
          <p:nvPr/>
        </p:nvSpPr>
        <p:spPr>
          <a:xfrm>
            <a:off x="457200" y="2332147"/>
            <a:ext cx="483488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Recognition – Standard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9C0DC-A838-7648-B4FC-7F9829173CA5}"/>
              </a:ext>
            </a:extLst>
          </p:cNvPr>
          <p:cNvSpPr txBox="1"/>
          <p:nvPr/>
        </p:nvSpPr>
        <p:spPr>
          <a:xfrm>
            <a:off x="539552" y="1692791"/>
            <a:ext cx="8147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https://eastus2.api.cognitive.microsoft.com/</a:t>
            </a:r>
            <a:r>
              <a:rPr lang="en-US" sz="1600" dirty="0" err="1"/>
              <a:t>luis</a:t>
            </a:r>
            <a:r>
              <a:rPr lang="en-US" sz="1600" dirty="0"/>
              <a:t>/v2.0/apps/</a:t>
            </a:r>
            <a:r>
              <a:rPr lang="en-US" sz="1600" dirty="0" err="1"/>
              <a:t>serviceGuid</a:t>
            </a:r>
            <a:r>
              <a:rPr lang="en-US" sz="1600" dirty="0"/>
              <a:t>/?subscription-key=</a:t>
            </a:r>
            <a:r>
              <a:rPr lang="en-US" sz="1600" dirty="0" err="1"/>
              <a:t>serviceKey&amp;timezoneOffset</a:t>
            </a:r>
            <a:r>
              <a:rPr lang="en-US" sz="1600" dirty="0"/>
              <a:t>=-360&amp;q={</a:t>
            </a:r>
            <a:r>
              <a:rPr lang="en-US" sz="1600" dirty="0" err="1"/>
              <a:t>HttpUtility.UrlEncode</a:t>
            </a:r>
            <a:r>
              <a:rPr lang="en-US" sz="1600" dirty="0"/>
              <a:t>(</a:t>
            </a:r>
            <a:r>
              <a:rPr lang="en-US" sz="1600" dirty="0" err="1"/>
              <a:t>requestText</a:t>
            </a:r>
            <a:r>
              <a:rPr lang="en-US" sz="1600" dirty="0"/>
              <a:t>)}"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592B3-6F48-EE4D-AF9E-FFD66B51E2C2}"/>
              </a:ext>
            </a:extLst>
          </p:cNvPr>
          <p:cNvSpPr/>
          <p:nvPr/>
        </p:nvSpPr>
        <p:spPr>
          <a:xfrm>
            <a:off x="5724128" y="1697733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3183BC-C2E6-904A-9725-A2EE7B69557E}"/>
              </a:ext>
            </a:extLst>
          </p:cNvPr>
          <p:cNvSpPr/>
          <p:nvPr/>
        </p:nvSpPr>
        <p:spPr>
          <a:xfrm>
            <a:off x="1043608" y="1996237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ED3FD-8A93-1943-BF89-C8C4924AD3D7}"/>
              </a:ext>
            </a:extLst>
          </p:cNvPr>
          <p:cNvSpPr/>
          <p:nvPr/>
        </p:nvSpPr>
        <p:spPr>
          <a:xfrm>
            <a:off x="6336196" y="1992886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0ECC1-CC67-F94F-8C6F-44ECC82A4A28}"/>
              </a:ext>
            </a:extLst>
          </p:cNvPr>
          <p:cNvSpPr txBox="1"/>
          <p:nvPr/>
        </p:nvSpPr>
        <p:spPr>
          <a:xfrm>
            <a:off x="539552" y="2990638"/>
            <a:ext cx="8147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westus.stt.speech.microsoft.com</a:t>
            </a:r>
            <a:r>
              <a:rPr lang="en-US" sz="1600" dirty="0"/>
              <a:t>/speech/recognition/conversation/</a:t>
            </a:r>
            <a:r>
              <a:rPr lang="en-US" sz="1600" dirty="0" err="1"/>
              <a:t>cognitiveservices</a:t>
            </a:r>
            <a:r>
              <a:rPr lang="en-US" sz="1600" dirty="0"/>
              <a:t>/v1?language=</a:t>
            </a:r>
            <a:r>
              <a:rPr lang="en-US" sz="1600" dirty="0" err="1"/>
              <a:t>en-US&amp;format</a:t>
            </a:r>
            <a:r>
              <a:rPr lang="en-US" sz="1600" dirty="0"/>
              <a:t>=simple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C2F3FB-D3F3-5548-8B7D-41417919B310}"/>
              </a:ext>
            </a:extLst>
          </p:cNvPr>
          <p:cNvSpPr/>
          <p:nvPr/>
        </p:nvSpPr>
        <p:spPr>
          <a:xfrm>
            <a:off x="1187624" y="170656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023518-28DA-8C45-BAAA-BD9AC86C53D7}"/>
              </a:ext>
            </a:extLst>
          </p:cNvPr>
          <p:cNvSpPr/>
          <p:nvPr/>
        </p:nvSpPr>
        <p:spPr>
          <a:xfrm>
            <a:off x="1187624" y="3014856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440866-6C05-D844-8F9A-A9706B2D124C}"/>
              </a:ext>
            </a:extLst>
          </p:cNvPr>
          <p:cNvSpPr/>
          <p:nvPr/>
        </p:nvSpPr>
        <p:spPr>
          <a:xfrm>
            <a:off x="1187624" y="3279628"/>
            <a:ext cx="30243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F3414-9F51-904F-922E-AD1C36FA3F00}"/>
              </a:ext>
            </a:extLst>
          </p:cNvPr>
          <p:cNvSpPr/>
          <p:nvPr/>
        </p:nvSpPr>
        <p:spPr>
          <a:xfrm>
            <a:off x="457200" y="3815163"/>
            <a:ext cx="483488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use POST</a:t>
            </a:r>
          </a:p>
        </p:txBody>
      </p:sp>
    </p:spTree>
    <p:extLst>
      <p:ext uri="{BB962C8B-B14F-4D97-AF65-F5344CB8AC3E}">
        <p14:creationId xmlns:p14="http://schemas.microsoft.com/office/powerpoint/2010/main" val="12252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AAE6-E1E7-C842-AF95-4A24B1B1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standard REST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4EAB-43DB-5649-A243-4C95782E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30559"/>
            <a:ext cx="8229600" cy="29311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/>
              <a:t>request.Headers.Add</a:t>
            </a:r>
            <a:r>
              <a:rPr lang="en-US" sz="1600" dirty="0"/>
              <a:t>("</a:t>
            </a:r>
            <a:r>
              <a:rPr lang="en-US" sz="1600" dirty="0" err="1"/>
              <a:t>Ocp</a:t>
            </a:r>
            <a:r>
              <a:rPr lang="en-US" sz="1600" dirty="0"/>
              <a:t>-</a:t>
            </a:r>
            <a:r>
              <a:rPr lang="en-US" sz="1600" dirty="0" err="1"/>
              <a:t>Apim</a:t>
            </a:r>
            <a:r>
              <a:rPr lang="en-US" sz="1600" dirty="0"/>
              <a:t>-Subscription-Key", </a:t>
            </a:r>
            <a:r>
              <a:rPr lang="en-US" sz="1600" dirty="0" err="1"/>
              <a:t>Url.SpeechKey</a:t>
            </a:r>
            <a:r>
              <a:rPr lang="en-US" sz="1600" dirty="0"/>
              <a:t>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95580-3085-8949-AD52-641DB2AF30C2}"/>
              </a:ext>
            </a:extLst>
          </p:cNvPr>
          <p:cNvSpPr/>
          <p:nvPr/>
        </p:nvSpPr>
        <p:spPr>
          <a:xfrm>
            <a:off x="457200" y="113159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key directly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D0330-9389-DD4D-ADA6-4550E7C5E016}"/>
              </a:ext>
            </a:extLst>
          </p:cNvPr>
          <p:cNvSpPr/>
          <p:nvPr/>
        </p:nvSpPr>
        <p:spPr>
          <a:xfrm>
            <a:off x="445947" y="1995554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a token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2CB22-46C3-2744-A8EF-40DE29177EC6}"/>
              </a:ext>
            </a:extLst>
          </p:cNvPr>
          <p:cNvSpPr txBox="1">
            <a:spLocks/>
          </p:cNvSpPr>
          <p:nvPr/>
        </p:nvSpPr>
        <p:spPr bwMode="auto">
          <a:xfrm>
            <a:off x="445946" y="2427734"/>
            <a:ext cx="8229600" cy="261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private </a:t>
            </a:r>
            <a:r>
              <a:rPr lang="en-US" sz="1200" dirty="0" err="1"/>
              <a:t>async</a:t>
            </a:r>
            <a:r>
              <a:rPr lang="en-US" sz="1200" dirty="0"/>
              <a:t> Task&lt;string&gt; </a:t>
            </a:r>
            <a:r>
              <a:rPr lang="en-US" sz="1200" dirty="0" err="1"/>
              <a:t>FetchTokenAsync</a:t>
            </a:r>
            <a:r>
              <a:rPr lang="en-US" sz="1200" dirty="0"/>
              <a:t>(string </a:t>
            </a:r>
            <a:r>
              <a:rPr lang="en-US" sz="1200" dirty="0" err="1"/>
              <a:t>fetchUri</a:t>
            </a:r>
            <a:r>
              <a:rPr lang="en-US" sz="1200" dirty="0"/>
              <a:t>, string </a:t>
            </a:r>
            <a:r>
              <a:rPr lang="en-US" sz="1200" dirty="0" err="1"/>
              <a:t>subscriptionKey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using (</a:t>
            </a:r>
            <a:r>
              <a:rPr lang="en-US" sz="1200" dirty="0" err="1"/>
              <a:t>var</a:t>
            </a:r>
            <a:r>
              <a:rPr lang="en-US" sz="1200" dirty="0"/>
              <a:t> client = new </a:t>
            </a:r>
            <a:r>
              <a:rPr lang="en-US" sz="1200" dirty="0" err="1"/>
              <a:t>HttpClient</a:t>
            </a:r>
            <a:r>
              <a:rPr lang="en-US" sz="1200" dirty="0"/>
              <a:t>())</a:t>
            </a:r>
          </a:p>
          <a:p>
            <a:pPr marL="0" indent="0">
              <a:buNone/>
            </a:pPr>
            <a:r>
              <a:rPr lang="en-US" sz="1200" dirty="0"/>
              <a:t>    {</a:t>
            </a:r>
          </a:p>
          <a:p>
            <a:pPr marL="0" indent="0">
              <a:buNone/>
            </a:pPr>
            <a:r>
              <a:rPr lang="en-US" sz="1200" dirty="0"/>
              <a:t>         </a:t>
            </a:r>
            <a:r>
              <a:rPr lang="en-US" sz="1200" dirty="0" err="1"/>
              <a:t>client.DefaultRequestHeaders.Add</a:t>
            </a:r>
            <a:r>
              <a:rPr lang="en-US" sz="1200" dirty="0"/>
              <a:t>("</a:t>
            </a:r>
            <a:r>
              <a:rPr lang="en-US" sz="1200" dirty="0" err="1"/>
              <a:t>Ocp</a:t>
            </a:r>
            <a:r>
              <a:rPr lang="en-US" sz="1200" dirty="0"/>
              <a:t>-</a:t>
            </a:r>
            <a:r>
              <a:rPr lang="en-US" sz="1200" dirty="0" err="1"/>
              <a:t>Apim</a:t>
            </a:r>
            <a:r>
              <a:rPr lang="en-US" sz="1200" dirty="0"/>
              <a:t>-Subscription-Key", </a:t>
            </a:r>
            <a:r>
              <a:rPr lang="en-US" sz="1200" dirty="0" err="1"/>
              <a:t>subscriptionKey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       </a:t>
            </a:r>
            <a:r>
              <a:rPr lang="en-US" sz="1200" dirty="0" err="1"/>
              <a:t>UriBuilder</a:t>
            </a:r>
            <a:r>
              <a:rPr lang="en-US" sz="1200" dirty="0"/>
              <a:t> </a:t>
            </a:r>
            <a:r>
              <a:rPr lang="en-US" sz="1200" dirty="0" err="1"/>
              <a:t>uriBuilder</a:t>
            </a:r>
            <a:r>
              <a:rPr lang="en-US" sz="1200" dirty="0"/>
              <a:t> = new </a:t>
            </a:r>
            <a:r>
              <a:rPr lang="en-US" sz="1200" dirty="0" err="1"/>
              <a:t>UriBuilder</a:t>
            </a:r>
            <a:r>
              <a:rPr lang="en-US" sz="1200" dirty="0"/>
              <a:t>(</a:t>
            </a:r>
            <a:r>
              <a:rPr lang="en-US" sz="1200" dirty="0" err="1"/>
              <a:t>fetchUri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       </a:t>
            </a:r>
            <a:r>
              <a:rPr lang="en-US" sz="1200" dirty="0" err="1"/>
              <a:t>var</a:t>
            </a:r>
            <a:r>
              <a:rPr lang="en-US" sz="1200" dirty="0"/>
              <a:t> result = await </a:t>
            </a:r>
            <a:r>
              <a:rPr lang="en-US" sz="1200" dirty="0" err="1"/>
              <a:t>client.PostAsync</a:t>
            </a:r>
            <a:r>
              <a:rPr lang="en-US" sz="1200" dirty="0"/>
              <a:t>(</a:t>
            </a:r>
            <a:r>
              <a:rPr lang="en-US" sz="1200" dirty="0" err="1"/>
              <a:t>uriBuilder.Uri.AbsoluteUri</a:t>
            </a:r>
            <a:r>
              <a:rPr lang="en-US" sz="1200" dirty="0"/>
              <a:t>, null);</a:t>
            </a:r>
          </a:p>
          <a:p>
            <a:pPr marL="0" indent="0">
              <a:buNone/>
            </a:pPr>
            <a:r>
              <a:rPr lang="en-US" sz="1200" dirty="0"/>
              <a:t>         return await </a:t>
            </a:r>
            <a:r>
              <a:rPr lang="en-US" sz="1200" dirty="0" err="1"/>
              <a:t>result.Content.ReadAsStringAsync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  <a:p>
            <a:pPr marL="0" indent="0">
              <a:buNone/>
            </a:pPr>
            <a:r>
              <a:rPr lang="en-US" sz="1200" dirty="0" err="1"/>
              <a:t>request.Headers.Add</a:t>
            </a:r>
            <a:r>
              <a:rPr lang="en-US" sz="1200" dirty="0"/>
              <a:t>("Authorization", $"Bearer {</a:t>
            </a:r>
            <a:r>
              <a:rPr lang="en-US" sz="1200" dirty="0" err="1"/>
              <a:t>accessToken</a:t>
            </a:r>
            <a:r>
              <a:rPr lang="en-US" sz="1200" dirty="0"/>
              <a:t>}");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8ACB3-E2EA-5A46-9BCE-1E4759893219}"/>
              </a:ext>
            </a:extLst>
          </p:cNvPr>
          <p:cNvSpPr/>
          <p:nvPr/>
        </p:nvSpPr>
        <p:spPr>
          <a:xfrm>
            <a:off x="5184068" y="1656781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95EB7-A207-194E-8656-E01B197A1F6E}"/>
              </a:ext>
            </a:extLst>
          </p:cNvPr>
          <p:cNvSpPr/>
          <p:nvPr/>
        </p:nvSpPr>
        <p:spPr>
          <a:xfrm>
            <a:off x="5004048" y="2426609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C9BF4D-4D46-B04B-B78A-482D99007F1D}"/>
              </a:ext>
            </a:extLst>
          </p:cNvPr>
          <p:cNvSpPr/>
          <p:nvPr/>
        </p:nvSpPr>
        <p:spPr>
          <a:xfrm>
            <a:off x="5364088" y="3291830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DAA6AD-9BD3-D942-B24C-42B362289DD9}"/>
              </a:ext>
            </a:extLst>
          </p:cNvPr>
          <p:cNvSpPr/>
          <p:nvPr/>
        </p:nvSpPr>
        <p:spPr>
          <a:xfrm>
            <a:off x="3635896" y="4631684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415BB-EFA4-5349-A654-26BA1A9618C0}"/>
              </a:ext>
            </a:extLst>
          </p:cNvPr>
          <p:cNvSpPr/>
          <p:nvPr/>
        </p:nvSpPr>
        <p:spPr>
          <a:xfrm>
            <a:off x="1331640" y="4011910"/>
            <a:ext cx="30243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19F2C-3592-D74D-8AFF-F5FBD906A7F4}"/>
              </a:ext>
            </a:extLst>
          </p:cNvPr>
          <p:cNvSpPr/>
          <p:nvPr/>
        </p:nvSpPr>
        <p:spPr>
          <a:xfrm>
            <a:off x="5556142" y="3776925"/>
            <a:ext cx="339472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 service has to use URL of same data center</a:t>
            </a:r>
          </a:p>
        </p:txBody>
      </p:sp>
    </p:spTree>
    <p:extLst>
      <p:ext uri="{BB962C8B-B14F-4D97-AF65-F5344CB8AC3E}">
        <p14:creationId xmlns:p14="http://schemas.microsoft.com/office/powerpoint/2010/main" val="45560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A9EA-7698-F54D-8C3C-92550DB9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Sending parameters to the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15DE8-9EB6-0E47-BAFF-EDA943271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9921"/>
            <a:ext cx="8229600" cy="1765925"/>
          </a:xfrm>
        </p:spPr>
        <p:txBody>
          <a:bodyPr/>
          <a:lstStyle/>
          <a:p>
            <a:r>
              <a:rPr lang="en-US" sz="2400" dirty="0"/>
              <a:t>Language understanding: text on parameter</a:t>
            </a:r>
          </a:p>
          <a:p>
            <a:r>
              <a:rPr lang="en-US" sz="2400" dirty="0"/>
              <a:t>Image: binary stream - application/octet-stream</a:t>
            </a:r>
          </a:p>
          <a:p>
            <a:r>
              <a:rPr lang="en-US" sz="2400" dirty="0"/>
              <a:t>Speech recognition: binary stream - </a:t>
            </a:r>
            <a:r>
              <a:rPr lang="pt" sz="2400" dirty="0" err="1"/>
              <a:t>audio</a:t>
            </a:r>
            <a:r>
              <a:rPr lang="pt" sz="2400" dirty="0"/>
              <a:t>/</a:t>
            </a:r>
            <a:r>
              <a:rPr lang="pt" sz="2400" dirty="0" err="1"/>
              <a:t>wav</a:t>
            </a:r>
            <a:r>
              <a:rPr lang="pt" sz="2400" dirty="0"/>
              <a:t>; codec=</a:t>
            </a:r>
            <a:r>
              <a:rPr lang="pt" sz="2400" dirty="0" err="1"/>
              <a:t>audio</a:t>
            </a:r>
            <a:r>
              <a:rPr lang="pt" sz="2400" dirty="0"/>
              <a:t>/</a:t>
            </a:r>
            <a:r>
              <a:rPr lang="pt" sz="2400" dirty="0" err="1"/>
              <a:t>pcm</a:t>
            </a:r>
            <a:r>
              <a:rPr lang="pt" sz="2400" dirty="0"/>
              <a:t>; </a:t>
            </a:r>
            <a:r>
              <a:rPr lang="pt" sz="2400" dirty="0" err="1"/>
              <a:t>samplerate</a:t>
            </a:r>
            <a:r>
              <a:rPr lang="pt" sz="2400" dirty="0"/>
              <a:t>=16000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435986-22A0-AD45-B268-4AC494BA8690}"/>
              </a:ext>
            </a:extLst>
          </p:cNvPr>
          <p:cNvSpPr/>
          <p:nvPr/>
        </p:nvSpPr>
        <p:spPr>
          <a:xfrm>
            <a:off x="457200" y="113159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Depends on service 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BF2C66-873F-9046-98DD-03B70B98A915}"/>
              </a:ext>
            </a:extLst>
          </p:cNvPr>
          <p:cNvSpPr/>
          <p:nvPr/>
        </p:nvSpPr>
        <p:spPr>
          <a:xfrm>
            <a:off x="457199" y="358835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even be able to live stream</a:t>
            </a:r>
          </a:p>
        </p:txBody>
      </p:sp>
    </p:spTree>
    <p:extLst>
      <p:ext uri="{BB962C8B-B14F-4D97-AF65-F5344CB8AC3E}">
        <p14:creationId xmlns:p14="http://schemas.microsoft.com/office/powerpoint/2010/main" val="4181748654"/>
      </p:ext>
    </p:extLst>
  </p:cSld>
  <p:clrMapOvr>
    <a:masterClrMapping/>
  </p:clrMapOvr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2" ma:contentTypeDescription="Create a new document." ma:contentTypeScope="" ma:versionID="855f8be9abe8a6d5229efa8cf482a8d3">
  <xsd:schema xmlns:xsd="http://www.w3.org/2001/XMLSchema" xmlns:xs="http://www.w3.org/2001/XMLSchema" xmlns:p="http://schemas.microsoft.com/office/2006/metadata/properties" xmlns:ns2="b0aa1c58-5626-41c9-874b-ab0ef78bbeee" targetNamespace="http://schemas.microsoft.com/office/2006/metadata/properties" ma:root="true" ma:fieldsID="dd9def1e6a84ec27d93f733e608a7ca0" ns2:_="">
    <xsd:import namespace="b0aa1c58-5626-41c9-874b-ab0ef78bbe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a1c58-5626-41c9-874b-ab0ef78bb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28A559-3148-4521-9928-591AED592F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BCC14B-054D-4D7F-B3CB-E7840B2AF37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966B3BD-1130-4492-90C9-BCE5DB1014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a1c58-5626-41c9-874b-ab0ef78bbe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10882</TotalTime>
  <Words>2125</Words>
  <Application>Microsoft Macintosh PowerPoint</Application>
  <PresentationFormat>On-screen Show (16:9)</PresentationFormat>
  <Paragraphs>403</Paragraphs>
  <Slides>59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Arial Bold</vt:lpstr>
      <vt:lpstr>Calibri</vt:lpstr>
      <vt:lpstr>Times New Roman</vt:lpstr>
      <vt:lpstr>Visual Studio Live! New York 2015</vt:lpstr>
      <vt:lpstr>Live! 360 2016</vt:lpstr>
      <vt:lpstr>PowerPoint Presentation</vt:lpstr>
      <vt:lpstr>Presentations and Demos Available At:</vt:lpstr>
      <vt:lpstr>Emerging technologies and patterns to interact with</vt:lpstr>
      <vt:lpstr>How AI is enabling this…</vt:lpstr>
      <vt:lpstr>Azure offerings around cognitive services</vt:lpstr>
      <vt:lpstr>Ways to interact with Azure cognitive services</vt:lpstr>
      <vt:lpstr>Format of the REST API URL</vt:lpstr>
      <vt:lpstr>Securing standard REST APIs</vt:lpstr>
      <vt:lpstr>Sending parameters to the service</vt:lpstr>
      <vt:lpstr>LUIS Digging in - Key Concepts</vt:lpstr>
      <vt:lpstr>LUIS – What’s coming back</vt:lpstr>
      <vt:lpstr>Demo – Setting up Luis and using it in an app</vt:lpstr>
      <vt:lpstr>Conversational UIs - Voice</vt:lpstr>
      <vt:lpstr>When to Use Voice?</vt:lpstr>
      <vt:lpstr>Demo – Coding Azure Voice</vt:lpstr>
      <vt:lpstr>Image Recognition</vt:lpstr>
      <vt:lpstr>When to Use Image Recognition?</vt:lpstr>
      <vt:lpstr>Simple Model Using Azure Computer Vision</vt:lpstr>
      <vt:lpstr>Demo – Coding Azure Computer Vision</vt:lpstr>
      <vt:lpstr>Tying it in with a Bot</vt:lpstr>
      <vt:lpstr>Creating our Bot</vt:lpstr>
      <vt:lpstr>Design Considerations</vt:lpstr>
      <vt:lpstr>Slightly different paradigm</vt:lpstr>
      <vt:lpstr>It’s not just text</vt:lpstr>
      <vt:lpstr>Bot Concepts</vt:lpstr>
      <vt:lpstr>The most basic Bot</vt:lpstr>
      <vt:lpstr>Keeping Information Turn to Turn</vt:lpstr>
      <vt:lpstr>Setting up an Assessor</vt:lpstr>
      <vt:lpstr>Getting and saving information</vt:lpstr>
      <vt:lpstr>Demo – A bot that saves user state</vt:lpstr>
      <vt:lpstr>Dialogs</vt:lpstr>
      <vt:lpstr>Types of Dialogs</vt:lpstr>
      <vt:lpstr>Waterfall Dialogs</vt:lpstr>
      <vt:lpstr>Waterfall Step</vt:lpstr>
      <vt:lpstr>Demo – How about them bot dialogs?</vt:lpstr>
      <vt:lpstr>Key Concepts</vt:lpstr>
      <vt:lpstr>LUIS Model Development</vt:lpstr>
      <vt:lpstr>Bots and natural language</vt:lpstr>
      <vt:lpstr>Demo - The LUIS Portal</vt:lpstr>
      <vt:lpstr>Configuring the bot</vt:lpstr>
      <vt:lpstr>Create a service</vt:lpstr>
      <vt:lpstr>Use the service</vt:lpstr>
      <vt:lpstr>Bot Channels- Text</vt:lpstr>
      <vt:lpstr>Demo – Hooking up to a SMS channel and Luis</vt:lpstr>
      <vt:lpstr>Augmented Reality</vt:lpstr>
      <vt:lpstr>Lions and Tigers and Bears, oh my!</vt:lpstr>
      <vt:lpstr>Mobile Options</vt:lpstr>
      <vt:lpstr>ARKit</vt:lpstr>
      <vt:lpstr>Visual Inertial Odomentry</vt:lpstr>
      <vt:lpstr>Scene Understanding</vt:lpstr>
      <vt:lpstr>ARKit Structure</vt:lpstr>
      <vt:lpstr>ARSCNView </vt:lpstr>
      <vt:lpstr>PlaneAnchor</vt:lpstr>
      <vt:lpstr>PlaneAnchor &amp;&amp; SCNPlane </vt:lpstr>
      <vt:lpstr>PowerPoint Presentation</vt:lpstr>
      <vt:lpstr>Demo – Basic Plane Detection</vt:lpstr>
      <vt:lpstr>SpriteKit</vt:lpstr>
      <vt:lpstr>Demo – Adding Sprites</vt:lpstr>
      <vt:lpstr>PowerPoint Presentation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191</cp:revision>
  <dcterms:created xsi:type="dcterms:W3CDTF">2012-12-07T00:48:42Z</dcterms:created>
  <dcterms:modified xsi:type="dcterms:W3CDTF">2018-12-07T03:13:09Z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